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autoAdjust="0"/>
    <p:restoredTop sz="72780" autoAdjust="0"/>
  </p:normalViewPr>
  <p:slideViewPr>
    <p:cSldViewPr snapToGrid="0">
      <p:cViewPr>
        <p:scale>
          <a:sx n="107" d="100"/>
          <a:sy n="107"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213069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46981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tr-TR" smtClean="0"/>
              <a:pPr/>
              <a:t>25</a:t>
            </a:fld>
            <a:endParaRPr lang="tr-TR" dirty="0"/>
          </a:p>
        </p:txBody>
      </p:sp>
      <p:sp>
        <p:nvSpPr>
          <p:cNvPr id="193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353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tr-TR" smtClean="0"/>
              <a:pPr/>
              <a:t>26</a:t>
            </a:fld>
            <a:endParaRPr lang="tr-TR" dirty="0"/>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839396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err="1">
                <a:ea typeface="MS PGothic" charset="0"/>
                <a:cs typeface="MS PGothic" charset="0"/>
              </a:rPr>
              <a:t>Informative</a:t>
            </a:r>
            <a:r>
              <a:rPr lang="tr-TR" dirty="0">
                <a:ea typeface="MS PGothic" charset="0"/>
                <a:cs typeface="MS PGothic" charset="0"/>
              </a:rPr>
              <a:t> </a:t>
            </a:r>
            <a:r>
              <a:rPr lang="tr-TR" dirty="0" err="1">
                <a:ea typeface="MS PGothic" charset="0"/>
                <a:cs typeface="MS PGothic" charset="0"/>
              </a:rPr>
              <a:t>advertising</a:t>
            </a:r>
            <a:r>
              <a:rPr lang="tr-TR" dirty="0">
                <a:ea typeface="MS PGothic" charset="0"/>
                <a:cs typeface="MS PGothic" charset="0"/>
              </a:rPr>
              <a:t>:</a:t>
            </a:r>
          </a:p>
          <a:p>
            <a:r>
              <a:rPr lang="tr-TR" dirty="0">
                <a:ea typeface="MS PGothic" charset="0"/>
                <a:cs typeface="MS PGothic" charset="0"/>
              </a:rPr>
              <a:t>Here is </a:t>
            </a:r>
            <a:r>
              <a:rPr lang="tr-TR" dirty="0" err="1">
                <a:ea typeface="MS PGothic" charset="0"/>
                <a:cs typeface="MS PGothic" charset="0"/>
              </a:rPr>
              <a:t>some</a:t>
            </a:r>
            <a:r>
              <a:rPr lang="tr-TR" dirty="0">
                <a:ea typeface="MS PGothic" charset="0"/>
                <a:cs typeface="MS PGothic" charset="0"/>
              </a:rPr>
              <a:t> </a:t>
            </a:r>
            <a:r>
              <a:rPr lang="tr-TR" dirty="0" err="1">
                <a:ea typeface="MS PGothic" charset="0"/>
                <a:cs typeface="MS PGothic" charset="0"/>
              </a:rPr>
              <a:t>information</a:t>
            </a:r>
            <a:r>
              <a:rPr lang="tr-TR" dirty="0">
                <a:ea typeface="MS PGothic" charset="0"/>
                <a:cs typeface="MS PGothic" charset="0"/>
              </a:rPr>
              <a:t> </a:t>
            </a:r>
            <a:r>
              <a:rPr lang="tr-TR" dirty="0" err="1">
                <a:ea typeface="MS PGothic" charset="0"/>
                <a:cs typeface="MS PGothic" charset="0"/>
              </a:rPr>
              <a:t>about</a:t>
            </a:r>
            <a:r>
              <a:rPr lang="tr-TR" dirty="0">
                <a:ea typeface="MS PGothic" charset="0"/>
                <a:cs typeface="MS PGothic" charset="0"/>
              </a:rPr>
              <a:t> </a:t>
            </a:r>
            <a:r>
              <a:rPr lang="tr-TR" dirty="0" err="1">
                <a:ea typeface="MS PGothic" charset="0"/>
                <a:cs typeface="MS PGothic" charset="0"/>
              </a:rPr>
              <a:t>our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Persuasive</a:t>
            </a:r>
            <a:r>
              <a:rPr lang="tr-TR" dirty="0">
                <a:ea typeface="MS PGothic" charset="0"/>
                <a:cs typeface="MS PGothic" charset="0"/>
              </a:rPr>
              <a:t> </a:t>
            </a:r>
            <a:r>
              <a:rPr lang="tr-TR" dirty="0" err="1">
                <a:ea typeface="MS PGothic" charset="0"/>
                <a:cs typeface="MS PGothic" charset="0"/>
              </a:rPr>
              <a:t>advertising</a:t>
            </a:r>
            <a:r>
              <a:rPr lang="tr-TR" dirty="0">
                <a:ea typeface="MS PGothic" charset="0"/>
                <a:cs typeface="MS PGothic" charset="0"/>
              </a:rPr>
              <a:t>:</a:t>
            </a:r>
          </a:p>
          <a:p>
            <a:r>
              <a:rPr lang="tr-TR" dirty="0">
                <a:ea typeface="MS PGothic" charset="0"/>
                <a:cs typeface="MS PGothic" charset="0"/>
              </a:rPr>
              <a:t>Here is </a:t>
            </a:r>
            <a:r>
              <a:rPr lang="tr-TR" dirty="0" err="1">
                <a:ea typeface="MS PGothic" charset="0"/>
                <a:cs typeface="MS PGothic" charset="0"/>
              </a:rPr>
              <a:t>why</a:t>
            </a:r>
            <a:r>
              <a:rPr lang="tr-TR" dirty="0">
                <a:ea typeface="MS PGothic" charset="0"/>
                <a:cs typeface="MS PGothic" charset="0"/>
              </a:rPr>
              <a:t> </a:t>
            </a:r>
            <a:r>
              <a:rPr lang="tr-TR" dirty="0" err="1">
                <a:ea typeface="MS PGothic" charset="0"/>
                <a:cs typeface="MS PGothic" charset="0"/>
              </a:rPr>
              <a:t>you</a:t>
            </a:r>
            <a:r>
              <a:rPr lang="tr-TR" dirty="0">
                <a:ea typeface="MS PGothic" charset="0"/>
                <a:cs typeface="MS PGothic" charset="0"/>
              </a:rPr>
              <a:t> </a:t>
            </a:r>
            <a:r>
              <a:rPr lang="tr-TR" dirty="0" err="1">
                <a:ea typeface="MS PGothic" charset="0"/>
                <a:cs typeface="MS PGothic" charset="0"/>
              </a:rPr>
              <a:t>should</a:t>
            </a:r>
            <a:r>
              <a:rPr lang="tr-TR" dirty="0">
                <a:ea typeface="MS PGothic" charset="0"/>
                <a:cs typeface="MS PGothic" charset="0"/>
              </a:rPr>
              <a:t> buy </a:t>
            </a:r>
            <a:r>
              <a:rPr lang="tr-TR" dirty="0" err="1">
                <a:ea typeface="MS PGothic" charset="0"/>
                <a:cs typeface="MS PGothic" charset="0"/>
              </a:rPr>
              <a:t>our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instead</a:t>
            </a:r>
            <a:r>
              <a:rPr lang="tr-TR" dirty="0">
                <a:ea typeface="MS PGothic" charset="0"/>
                <a:cs typeface="MS PGothic" charset="0"/>
              </a:rPr>
              <a:t> of a </a:t>
            </a:r>
            <a:r>
              <a:rPr lang="tr-TR" dirty="0" err="1">
                <a:ea typeface="MS PGothic" charset="0"/>
                <a:cs typeface="MS PGothic" charset="0"/>
              </a:rPr>
              <a:t>competitor</a:t>
            </a:r>
            <a:r>
              <a:rPr lang="tr-TR" altLang="ja-JP" dirty="0" err="1">
                <a:ea typeface="MS PGothic" charset="0"/>
                <a:cs typeface="MS PGothic" charset="0"/>
              </a:rPr>
              <a:t>'s</a:t>
            </a:r>
            <a:r>
              <a:rPr lang="tr-TR" altLang="ja-JP" dirty="0">
                <a:ea typeface="MS PGothic" charset="0"/>
                <a:cs typeface="MS PGothic" charset="0"/>
              </a:rPr>
              <a:t> </a:t>
            </a:r>
            <a:r>
              <a:rPr lang="tr-TR" altLang="ja-JP" dirty="0" err="1">
                <a:ea typeface="MS PGothic" charset="0"/>
                <a:cs typeface="MS PGothic" charset="0"/>
              </a:rPr>
              <a:t>product</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man</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picture</a:t>
            </a:r>
            <a:r>
              <a:rPr lang="tr-TR" dirty="0">
                <a:ea typeface="MS PGothic" charset="0"/>
                <a:cs typeface="MS PGothic" charset="0"/>
              </a:rPr>
              <a:t> is </a:t>
            </a:r>
            <a:r>
              <a:rPr lang="tr-TR" dirty="0" err="1">
                <a:ea typeface="MS PGothic" charset="0"/>
                <a:cs typeface="MS PGothic" charset="0"/>
              </a:rPr>
              <a:t>Kevin</a:t>
            </a:r>
            <a:r>
              <a:rPr lang="tr-TR" dirty="0">
                <a:ea typeface="MS PGothic" charset="0"/>
                <a:cs typeface="MS PGothic" charset="0"/>
              </a:rPr>
              <a:t> </a:t>
            </a:r>
            <a:r>
              <a:rPr lang="tr-TR" dirty="0" err="1">
                <a:ea typeface="MS PGothic" charset="0"/>
                <a:cs typeface="MS PGothic" charset="0"/>
              </a:rPr>
              <a:t>Trudeau</a:t>
            </a:r>
            <a:r>
              <a:rPr lang="tr-TR" dirty="0">
                <a:ea typeface="MS PGothic" charset="0"/>
                <a:cs typeface="MS PGothic" charset="0"/>
              </a:rPr>
              <a:t>.  He is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author</a:t>
            </a:r>
            <a:r>
              <a:rPr lang="tr-TR" dirty="0">
                <a:ea typeface="MS PGothic" charset="0"/>
                <a:cs typeface="MS PGothic" charset="0"/>
              </a:rPr>
              <a:t> of </a:t>
            </a:r>
            <a:r>
              <a:rPr lang="tr-TR" dirty="0" err="1">
                <a:ea typeface="MS PGothic" charset="0"/>
                <a:cs typeface="MS PGothic" charset="0"/>
              </a:rPr>
              <a:t>most</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titled</a:t>
            </a:r>
            <a:r>
              <a:rPr lang="tr-TR" dirty="0">
                <a:ea typeface="MS PGothic" charset="0"/>
                <a:cs typeface="MS PGothic" charset="0"/>
              </a:rPr>
              <a:t> &lt;</a:t>
            </a:r>
            <a:r>
              <a:rPr lang="tr-TR" dirty="0" err="1">
                <a:ea typeface="MS PGothic" charset="0"/>
                <a:cs typeface="MS PGothic" charset="0"/>
              </a:rPr>
              <a:t>Something</a:t>
            </a:r>
            <a:r>
              <a:rPr lang="tr-TR" dirty="0">
                <a:ea typeface="MS PGothic" charset="0"/>
                <a:cs typeface="MS PGothic" charset="0"/>
              </a:rPr>
              <a:t> </a:t>
            </a:r>
            <a:r>
              <a:rPr lang="tr-TR" dirty="0" err="1">
                <a:ea typeface="MS PGothic" charset="0"/>
                <a:cs typeface="MS PGothic" charset="0"/>
              </a:rPr>
              <a:t>Good</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Amazing</a:t>
            </a:r>
            <a:r>
              <a:rPr lang="tr-TR" dirty="0">
                <a:ea typeface="MS PGothic" charset="0"/>
                <a:cs typeface="MS PGothic" charset="0"/>
              </a:rPr>
              <a:t>&gt; </a:t>
            </a:r>
            <a:r>
              <a:rPr lang="tr-TR" altLang="ja-JP" dirty="0">
                <a:ea typeface="MS PGothic" charset="0"/>
                <a:cs typeface="MS PGothic" charset="0"/>
              </a:rPr>
              <a:t>"</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want</a:t>
            </a:r>
            <a:r>
              <a:rPr lang="tr-TR" altLang="ja-JP" dirty="0">
                <a:ea typeface="MS PGothic" charset="0"/>
                <a:cs typeface="MS PGothic" charset="0"/>
              </a:rPr>
              <a:t> </a:t>
            </a:r>
            <a:r>
              <a:rPr lang="tr-TR" altLang="ja-JP" dirty="0" err="1">
                <a:ea typeface="MS PGothic" charset="0"/>
                <a:cs typeface="MS PGothic" charset="0"/>
              </a:rPr>
              <a:t>you</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know</a:t>
            </a:r>
            <a:r>
              <a:rPr lang="tr-TR" altLang="ja-JP" dirty="0">
                <a:ea typeface="MS PGothic" charset="0"/>
                <a:cs typeface="MS PGothic" charset="0"/>
              </a:rPr>
              <a:t> </a:t>
            </a:r>
            <a:r>
              <a:rPr lang="tr-TR" altLang="ja-JP" dirty="0" err="1">
                <a:ea typeface="MS PGothic" charset="0"/>
                <a:cs typeface="MS PGothic" charset="0"/>
              </a:rPr>
              <a:t>about</a:t>
            </a:r>
            <a:r>
              <a:rPr lang="tr-TR" altLang="ja-JP" dirty="0">
                <a:ea typeface="MS PGothic" charset="0"/>
                <a:cs typeface="MS PGothic" charset="0"/>
              </a:rPr>
              <a:t>.</a:t>
            </a:r>
          </a:p>
          <a:p>
            <a:endParaRPr lang="tr-TR" dirty="0">
              <a:ea typeface="MS PGothic" charset="0"/>
              <a:cs typeface="MS PGothic" charset="0"/>
            </a:endParaRPr>
          </a:p>
          <a:p>
            <a:r>
              <a:rPr lang="tr-TR" dirty="0">
                <a:ea typeface="MS PGothic" charset="0"/>
                <a:cs typeface="MS PGothic" charset="0"/>
              </a:rPr>
              <a:t>He has </a:t>
            </a:r>
            <a:r>
              <a:rPr lang="tr-TR" dirty="0" err="1">
                <a:ea typeface="MS PGothic" charset="0"/>
                <a:cs typeface="MS PGothic" charset="0"/>
              </a:rPr>
              <a:t>been</a:t>
            </a:r>
            <a:r>
              <a:rPr lang="tr-TR" dirty="0">
                <a:ea typeface="MS PGothic" charset="0"/>
                <a:cs typeface="MS PGothic" charset="0"/>
              </a:rPr>
              <a:t> in legal </a:t>
            </a:r>
            <a:r>
              <a:rPr lang="tr-TR" dirty="0" err="1">
                <a:ea typeface="MS PGothic" charset="0"/>
                <a:cs typeface="MS PGothic" charset="0"/>
              </a:rPr>
              <a:t>troubles</a:t>
            </a:r>
            <a:r>
              <a:rPr lang="tr-TR" dirty="0">
                <a:ea typeface="MS PGothic" charset="0"/>
                <a:cs typeface="MS PGothic" charset="0"/>
              </a:rPr>
              <a:t> </a:t>
            </a:r>
            <a:r>
              <a:rPr lang="tr-TR" dirty="0" err="1">
                <a:ea typeface="MS PGothic" charset="0"/>
                <a:cs typeface="MS PGothic" charset="0"/>
              </a:rPr>
              <a:t>many</a:t>
            </a:r>
            <a:r>
              <a:rPr lang="tr-TR" dirty="0">
                <a:ea typeface="MS PGothic" charset="0"/>
                <a:cs typeface="MS PGothic" charset="0"/>
              </a:rPr>
              <a:t> </a:t>
            </a:r>
            <a:r>
              <a:rPr lang="tr-TR" dirty="0" err="1">
                <a:ea typeface="MS PGothic" charset="0"/>
                <a:cs typeface="MS PGothic" charset="0"/>
              </a:rPr>
              <a:t>times</a:t>
            </a:r>
            <a:r>
              <a:rPr lang="tr-TR" dirty="0">
                <a:ea typeface="MS PGothic" charset="0"/>
                <a:cs typeface="MS PGothic" charset="0"/>
              </a:rPr>
              <a:t> </a:t>
            </a:r>
            <a:r>
              <a:rPr lang="tr-TR" dirty="0" err="1">
                <a:ea typeface="MS PGothic" charset="0"/>
                <a:cs typeface="MS PGothic" charset="0"/>
              </a:rPr>
              <a:t>over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misrepresentation</a:t>
            </a:r>
            <a:r>
              <a:rPr lang="tr-TR" dirty="0">
                <a:ea typeface="MS PGothic" charset="0"/>
                <a:cs typeface="MS PGothic" charset="0"/>
              </a:rPr>
              <a:t>.  </a:t>
            </a:r>
            <a:r>
              <a:rPr lang="tr-TR" dirty="0" err="1">
                <a:ea typeface="MS PGothic" charset="0"/>
                <a:cs typeface="MS PGothic" charset="0"/>
              </a:rPr>
              <a:t>Newsletters</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listed</a:t>
            </a:r>
            <a:r>
              <a:rPr lang="tr-TR" dirty="0">
                <a:ea typeface="MS PGothic" charset="0"/>
                <a:cs typeface="MS PGothic" charset="0"/>
              </a:rPr>
              <a:t> as </a:t>
            </a:r>
            <a:r>
              <a:rPr lang="tr-TR" altLang="ja-JP" dirty="0">
                <a:ea typeface="MS PGothic" charset="0"/>
                <a:cs typeface="MS PGothic" charset="0"/>
              </a:rPr>
              <a:t>"</a:t>
            </a:r>
            <a:r>
              <a:rPr lang="tr-TR" altLang="ja-JP" dirty="0" err="1">
                <a:ea typeface="MS PGothic" charset="0"/>
                <a:cs typeface="MS PGothic" charset="0"/>
              </a:rPr>
              <a:t>free</a:t>
            </a:r>
            <a:r>
              <a:rPr lang="tr-TR" altLang="ja-JP" dirty="0">
                <a:ea typeface="MS PGothic" charset="0"/>
                <a:cs typeface="MS PGothic" charset="0"/>
              </a:rPr>
              <a:t>," but </a:t>
            </a:r>
            <a:r>
              <a:rPr lang="tr-TR" altLang="ja-JP" dirty="0" err="1">
                <a:ea typeface="MS PGothic" charset="0"/>
                <a:cs typeface="MS PGothic" charset="0"/>
              </a:rPr>
              <a:t>then</a:t>
            </a:r>
            <a:r>
              <a:rPr lang="tr-TR" altLang="ja-JP" dirty="0">
                <a:ea typeface="MS PGothic" charset="0"/>
                <a:cs typeface="MS PGothic" charset="0"/>
              </a:rPr>
              <a:t> </a:t>
            </a:r>
            <a:r>
              <a:rPr lang="tr-TR" altLang="ja-JP" dirty="0" err="1">
                <a:ea typeface="MS PGothic" charset="0"/>
                <a:cs typeface="MS PGothic" charset="0"/>
              </a:rPr>
              <a:t>customers</a:t>
            </a:r>
            <a:r>
              <a:rPr lang="tr-TR" altLang="ja-JP" dirty="0">
                <a:ea typeface="MS PGothic" charset="0"/>
                <a:cs typeface="MS PGothic" charset="0"/>
              </a:rPr>
              <a:t> </a:t>
            </a:r>
            <a:r>
              <a:rPr lang="tr-TR" altLang="ja-JP" dirty="0" err="1">
                <a:ea typeface="MS PGothic" charset="0"/>
                <a:cs typeface="MS PGothic" charset="0"/>
              </a:rPr>
              <a:t>get</a:t>
            </a:r>
            <a:r>
              <a:rPr lang="tr-TR" altLang="ja-JP" dirty="0">
                <a:ea typeface="MS PGothic" charset="0"/>
                <a:cs typeface="MS PGothic" charset="0"/>
              </a:rPr>
              <a:t> </a:t>
            </a:r>
            <a:r>
              <a:rPr lang="tr-TR" altLang="ja-JP" dirty="0" err="1">
                <a:ea typeface="MS PGothic" charset="0"/>
                <a:cs typeface="MS PGothic" charset="0"/>
              </a:rPr>
              <a:t>charged</a:t>
            </a:r>
            <a:r>
              <a:rPr lang="tr-TR" altLang="ja-JP" dirty="0">
                <a:ea typeface="MS PGothic" charset="0"/>
                <a:cs typeface="MS PGothic" charset="0"/>
              </a:rPr>
              <a:t> $9.95 </a:t>
            </a:r>
            <a:r>
              <a:rPr lang="tr-TR" altLang="ja-JP" dirty="0" err="1">
                <a:ea typeface="MS PGothic" charset="0"/>
                <a:cs typeface="MS PGothic" charset="0"/>
              </a:rPr>
              <a:t>per</a:t>
            </a:r>
            <a:r>
              <a:rPr lang="tr-TR" altLang="ja-JP" dirty="0">
                <a:ea typeface="MS PGothic" charset="0"/>
                <a:cs typeface="MS PGothic" charset="0"/>
              </a:rPr>
              <a:t> </a:t>
            </a:r>
            <a:r>
              <a:rPr lang="tr-TR" altLang="ja-JP" dirty="0" err="1">
                <a:ea typeface="MS PGothic" charset="0"/>
                <a:cs typeface="MS PGothic" charset="0"/>
              </a:rPr>
              <a:t>month</a:t>
            </a:r>
            <a:r>
              <a:rPr lang="tr-TR" altLang="ja-JP" dirty="0">
                <a:ea typeface="MS PGothic" charset="0"/>
                <a:cs typeface="MS PGothic" charset="0"/>
              </a:rPr>
              <a:t> </a:t>
            </a:r>
            <a:r>
              <a:rPr lang="tr-TR" altLang="ja-JP" dirty="0" err="1">
                <a:ea typeface="MS PGothic" charset="0"/>
                <a:cs typeface="MS PGothic" charset="0"/>
              </a:rPr>
              <a:t>if</a:t>
            </a:r>
            <a:r>
              <a:rPr lang="tr-TR" altLang="ja-JP" dirty="0">
                <a:ea typeface="MS PGothic" charset="0"/>
                <a:cs typeface="MS PGothic" charset="0"/>
              </a:rPr>
              <a:t> </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cancel</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subscription</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his </a:t>
            </a:r>
            <a:r>
              <a:rPr lang="tr-TR" altLang="ja-JP" dirty="0" err="1">
                <a:ea typeface="MS PGothic" charset="0"/>
                <a:cs typeface="MS PGothic" charset="0"/>
              </a:rPr>
              <a:t>newsletter</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In</a:t>
            </a:r>
            <a:r>
              <a:rPr lang="tr-TR" dirty="0">
                <a:ea typeface="MS PGothic" charset="0"/>
                <a:cs typeface="MS PGothic" charset="0"/>
              </a:rPr>
              <a:t> 2004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lifetime-banned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selling</a:t>
            </a:r>
            <a:r>
              <a:rPr lang="tr-TR" dirty="0">
                <a:ea typeface="MS PGothic" charset="0"/>
                <a:cs typeface="MS PGothic" charset="0"/>
              </a:rPr>
              <a:t> </a:t>
            </a:r>
            <a:r>
              <a:rPr lang="tr-TR" dirty="0" err="1">
                <a:ea typeface="MS PGothic" charset="0"/>
                <a:cs typeface="MS PGothic" charset="0"/>
              </a:rPr>
              <a:t>anything</a:t>
            </a:r>
            <a:r>
              <a:rPr lang="tr-TR" dirty="0">
                <a:ea typeface="MS PGothic" charset="0"/>
                <a:cs typeface="MS PGothic" charset="0"/>
              </a:rPr>
              <a:t> on </a:t>
            </a:r>
            <a:r>
              <a:rPr lang="tr-TR" dirty="0" err="1">
                <a:ea typeface="MS PGothic" charset="0"/>
                <a:cs typeface="MS PGothic" charset="0"/>
              </a:rPr>
              <a:t>infomercials</a:t>
            </a:r>
            <a:r>
              <a:rPr lang="tr-TR" dirty="0">
                <a:ea typeface="MS PGothic" charset="0"/>
                <a:cs typeface="MS PGothic" charset="0"/>
              </a:rPr>
              <a:t> (</a:t>
            </a:r>
            <a:r>
              <a:rPr lang="tr-TR" dirty="0" err="1">
                <a:ea typeface="MS PGothic" charset="0"/>
                <a:cs typeface="MS PGothic" charset="0"/>
              </a:rPr>
              <a:t>except</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his </a:t>
            </a:r>
            <a:r>
              <a:rPr lang="tr-TR" dirty="0" err="1">
                <a:ea typeface="MS PGothic" charset="0"/>
                <a:cs typeface="MS PGothic" charset="0"/>
              </a:rPr>
              <a:t>own</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appearing</a:t>
            </a:r>
            <a:r>
              <a:rPr lang="tr-TR" dirty="0">
                <a:ea typeface="MS PGothic" charset="0"/>
                <a:cs typeface="MS PGothic" charset="0"/>
              </a:rPr>
              <a:t> in </a:t>
            </a:r>
            <a:r>
              <a:rPr lang="tr-TR" dirty="0" err="1">
                <a:ea typeface="MS PGothic" charset="0"/>
                <a:cs typeface="MS PGothic" charset="0"/>
              </a:rPr>
              <a:t>any</a:t>
            </a:r>
            <a:r>
              <a:rPr lang="tr-TR" dirty="0">
                <a:ea typeface="MS PGothic" charset="0"/>
                <a:cs typeface="MS PGothic" charset="0"/>
              </a:rPr>
              <a:t> </a:t>
            </a:r>
            <a:r>
              <a:rPr lang="tr-TR" dirty="0" err="1">
                <a:ea typeface="MS PGothic" charset="0"/>
                <a:cs typeface="MS PGothic" charset="0"/>
              </a:rPr>
              <a:t>infomercial</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a:t>
            </a:r>
            <a:r>
              <a:rPr lang="tr-TR" dirty="0" err="1">
                <a:ea typeface="MS PGothic" charset="0"/>
                <a:cs typeface="MS PGothic" charset="0"/>
              </a:rPr>
              <a:t>three</a:t>
            </a:r>
            <a:r>
              <a:rPr lang="tr-TR" dirty="0">
                <a:ea typeface="MS PGothic" charset="0"/>
                <a:cs typeface="MS PGothic" charset="0"/>
              </a:rPr>
              <a:t> </a:t>
            </a:r>
            <a:r>
              <a:rPr lang="tr-TR" dirty="0" err="1">
                <a:ea typeface="MS PGothic" charset="0"/>
                <a:cs typeface="MS PGothic" charset="0"/>
              </a:rPr>
              <a:t>years</a:t>
            </a:r>
            <a:r>
              <a:rPr lang="tr-TR" dirty="0">
                <a:ea typeface="MS PGothic" charset="0"/>
                <a:cs typeface="MS PGothic" charset="0"/>
              </a:rPr>
              <a:t> in 2009.</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've now discussed three out of four market structures.  The fourth market structure, oligopoly, will be discussed in the next chapter.</a:t>
            </a:r>
            <a:endParaRPr lang="tr-TR"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D</a:t>
            </a:r>
          </a:p>
          <a:p>
            <a:endParaRPr lang="tr-TR">
              <a:ea typeface="MS PGothic" charset="0"/>
              <a:cs typeface="MS PGothic" charset="0"/>
            </a:endParaRPr>
          </a:p>
          <a:p>
            <a:r>
              <a:rPr lang="tr-TR">
                <a:ea typeface="MS PGothic" charset="0"/>
                <a:cs typeface="MS PGothic" charset="0"/>
              </a:rPr>
              <a:t>Looking for an industry with a lot of competitors offering imperfectly substitutable products.</a:t>
            </a:r>
          </a:p>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We’re looking for an industry with a lot of competitors offering imperfectly substitutable products.</a:t>
            </a:r>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Monopolistic competition has higher prices and lower output compared to perfect competition.</a:t>
            </a:r>
          </a:p>
          <a:p>
            <a:r>
              <a:rPr lang="tr-TR">
                <a:ea typeface="MS PGothic" charset="0"/>
                <a:cs typeface="MS PGothic" charset="0"/>
              </a:rPr>
              <a:t>Monopolistic competition has lower prices and higher output compared to monopoly.</a:t>
            </a:r>
          </a:p>
          <a:p>
            <a:endParaRPr lang="tr-TR">
              <a:ea typeface="MS PGothic" charset="0"/>
              <a:cs typeface="MS PGothic" charset="0"/>
            </a:endParaRPr>
          </a:p>
          <a:p>
            <a:r>
              <a:rPr lang="tr-TR">
                <a:ea typeface="MS PGothic" charset="0"/>
                <a:cs typeface="MS PGothic" charset="0"/>
              </a:rPr>
              <a:t>Perfect competition is the most efficient market structure, where P = min(ATC) in equilibrium, and there is no deadweight loss.</a:t>
            </a:r>
          </a:p>
          <a:p>
            <a:endParaRPr lang="tr-TR" dirty="0">
              <a:ea typeface="MS PGothic" charset="0"/>
              <a:cs typeface="MS PGothic" charset="0"/>
            </a:endParaRPr>
          </a:p>
        </p:txBody>
      </p:sp>
    </p:spTree>
    <p:extLst>
      <p:ext uri="{BB962C8B-B14F-4D97-AF65-F5344CB8AC3E}">
        <p14:creationId xmlns:p14="http://schemas.microsoft.com/office/powerpoint/2010/main" val="1710765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A</a:t>
            </a:r>
          </a:p>
          <a:p>
            <a:endParaRPr lang="tr-TR">
              <a:ea typeface="MS PGothic" charset="0"/>
              <a:cs typeface="MS PGothic" charset="0"/>
            </a:endParaRPr>
          </a:p>
          <a:p>
            <a:r>
              <a:rPr lang="tr-TR">
                <a:ea typeface="MS PGothic" charset="0"/>
                <a:cs typeface="MS PGothic" charset="0"/>
              </a:rPr>
              <a:t>If ALL firms advertise, market shares may not change much (if at all), but costs increase.  This can hurt firms (lower profits) and consumers (higher prices).</a:t>
            </a:r>
          </a:p>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C</a:t>
            </a:r>
          </a:p>
          <a:p>
            <a:endParaRPr lang="tr-TR">
              <a:ea typeface="MS PGothic" charset="0"/>
              <a:cs typeface="MS PGothic" charset="0"/>
            </a:endParaRPr>
          </a:p>
          <a:p>
            <a:r>
              <a:rPr lang="tr-TR">
                <a:ea typeface="MS PGothic" charset="0"/>
                <a:cs typeface="MS PGothic" charset="0"/>
              </a:rPr>
              <a:t>P = ATC means there are zero profits, but there is a markup (P &gt; MC) and a little bit of inefficiency (P &gt; min(ATC)).</a:t>
            </a:r>
          </a:p>
          <a:p>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The more different products are, the more prices can differ.  Goods that are less and less substitutable can command different prices.  (Higher quality, better location, better style . . . leads to higher price.)</a:t>
            </a:r>
          </a:p>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For differentiated products, think about different brand names.  Cereals, snacks, candy bars, fast-food restaurants.</a:t>
            </a:r>
            <a:endParaRPr lang="tr-TR" dirty="0">
              <a:ea typeface="MS PGothic" charset="0"/>
              <a:cs typeface="MS PGothic" charset="0"/>
            </a:endParaRPr>
          </a:p>
        </p:txBody>
      </p:sp>
    </p:spTree>
    <p:extLst>
      <p:ext uri="{BB962C8B-B14F-4D97-AF65-F5344CB8AC3E}">
        <p14:creationId xmlns:p14="http://schemas.microsoft.com/office/powerpoint/2010/main" val="1913634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a:t>
            </a:r>
            <a:r>
              <a:rPr lang="tr-TR" altLang="ja-JP">
                <a:ea typeface="MS PGothic" charset="0"/>
                <a:cs typeface="MS PGothic" charset="0"/>
              </a:rPr>
              <a:t>"spectrum" of market structures, oligopoly would be closer to monopoly than to perfect competition.  Monopoly and oligopoly both have significant barriers to entry.</a:t>
            </a:r>
          </a:p>
          <a:p>
            <a:endParaRPr lang="tr-TR">
              <a:ea typeface="MS PGothic" charset="0"/>
              <a:cs typeface="MS PGothic" charset="0"/>
            </a:endParaRPr>
          </a:p>
          <a:p>
            <a:r>
              <a:rPr lang="tr-TR">
                <a:ea typeface="MS PGothic" charset="0"/>
                <a:cs typeface="MS PGothic" charset="0"/>
              </a:rPr>
              <a:t>Strategic interaction is a characteristic unique to oligopoly.</a:t>
            </a:r>
          </a:p>
          <a:p>
            <a:endParaRPr lang="tr-TR">
              <a:ea typeface="MS PGothic" charset="0"/>
              <a:cs typeface="MS PGothic" charset="0"/>
            </a:endParaRPr>
          </a:p>
          <a:p>
            <a:r>
              <a:rPr lang="tr-TR">
                <a:ea typeface="MS PGothic" charset="0"/>
                <a:cs typeface="MS PGothic" charset="0"/>
              </a:rPr>
              <a:t>Car manufacturing is an example of oligopoly.  The </a:t>
            </a:r>
            <a:r>
              <a:rPr lang="tr-TR" altLang="ja-JP">
                <a:ea typeface="MS PGothic" charset="0"/>
                <a:cs typeface="MS PGothic" charset="0"/>
              </a:rPr>
              <a:t>"Big Three" are comprised of Ford, Chrysler, and GM.</a:t>
            </a:r>
          </a:p>
          <a:p>
            <a:r>
              <a:rPr lang="tr-TR">
                <a:ea typeface="MS PGothic" charset="0"/>
                <a:cs typeface="MS PGothic" charset="0"/>
              </a:rPr>
              <a:t>Chevrolet is a brand produced by General Motors.</a:t>
            </a:r>
            <a:endParaRPr lang="tr-TR" dirty="0">
              <a:ea typeface="MS PGothic" charset="0"/>
              <a:cs typeface="MS PGothic" charset="0"/>
            </a:endParaRPr>
          </a:p>
        </p:txBody>
      </p:sp>
    </p:spTree>
    <p:extLst>
      <p:ext uri="{BB962C8B-B14F-4D97-AF65-F5344CB8AC3E}">
        <p14:creationId xmlns:p14="http://schemas.microsoft.com/office/powerpoint/2010/main" val="3166397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The table shows that on a </a:t>
            </a:r>
            <a:r>
              <a:rPr lang="tr-TR" altLang="ja-JP">
                <a:ea typeface="MS PGothic" charset="0"/>
                <a:cs typeface="MS PGothic" charset="0"/>
              </a:rPr>
              <a:t>"spectrum" of market structures, oligopoly lies in between monopolistic competition and monopoly.</a:t>
            </a:r>
          </a:p>
          <a:p>
            <a:endParaRPr lang="tr-TR">
              <a:ea typeface="MS PGothic" charset="0"/>
              <a:cs typeface="MS PGothic" charset="0"/>
            </a:endParaRPr>
          </a:p>
          <a:p>
            <a:r>
              <a:rPr lang="tr-TR">
                <a:ea typeface="MS PGothic" charset="0"/>
                <a:cs typeface="MS PGothic" charset="0"/>
              </a:rPr>
              <a:t>Oligopoly is two or more sellers (but not very many).</a:t>
            </a:r>
          </a:p>
          <a:p>
            <a:r>
              <a:rPr lang="tr-TR">
                <a:ea typeface="MS PGothic" charset="0"/>
                <a:cs typeface="MS PGothic" charset="0"/>
              </a:rPr>
              <a:t>In addition, there are significant barriers to entry.</a:t>
            </a:r>
          </a:p>
          <a:p>
            <a:endParaRPr lang="tr-TR">
              <a:ea typeface="MS PGothic" charset="0"/>
              <a:cs typeface="MS PGothic" charset="0"/>
            </a:endParaRPr>
          </a:p>
          <a:p>
            <a:r>
              <a:rPr lang="tr-TR">
                <a:ea typeface="MS PGothic" charset="0"/>
                <a:cs typeface="MS PGothic" charset="0"/>
              </a:rPr>
              <a:t>Oligopoly is closer to monopoly than it is to perfect competition.</a:t>
            </a:r>
          </a:p>
          <a:p>
            <a:r>
              <a:rPr lang="tr-TR">
                <a:ea typeface="MS PGothic" charset="0"/>
                <a:cs typeface="MS PGothic" charset="0"/>
              </a:rPr>
              <a:t>A single firm in oligopoly (called an oligopolist) will enjoy more market power than a firm in monopolistic competition.</a:t>
            </a:r>
          </a:p>
          <a:p>
            <a:endParaRPr lang="tr-TR">
              <a:ea typeface="MS PGothic" charset="0"/>
              <a:cs typeface="MS PGothic" charset="0"/>
            </a:endParaRPr>
          </a:p>
          <a:p>
            <a:r>
              <a:rPr lang="tr-TR" altLang="ja-JP">
                <a:ea typeface="MS PGothic" charset="0"/>
                <a:cs typeface="MS PGothic" charset="0"/>
              </a:rPr>
              <a:t>"Oligarchy" = rule by a few</a:t>
            </a:r>
          </a:p>
          <a:p>
            <a:r>
              <a:rPr lang="tr-TR" altLang="ja-JP">
                <a:ea typeface="MS PGothic" charset="0"/>
                <a:cs typeface="MS PGothic" charset="0"/>
              </a:rPr>
              <a:t>"Oligopoly" = market structure with a few firms</a:t>
            </a:r>
            <a:endParaRPr lang="tr-TR"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Intuition:</a:t>
            </a:r>
          </a:p>
          <a:p>
            <a:r>
              <a:rPr lang="tr-TR">
                <a:ea typeface="MS PGothic" charset="0"/>
                <a:cs typeface="MS PGothic" charset="0"/>
              </a:rPr>
              <a:t>We</a:t>
            </a:r>
            <a:r>
              <a:rPr lang="tr-TR" altLang="ja-JP">
                <a:ea typeface="MS PGothic" charset="0"/>
                <a:cs typeface="MS PGothic" charset="0"/>
              </a:rPr>
              <a:t>'re asking how concentrated the industry is. . . . Concentrated within a few firms, or more spread out?</a:t>
            </a:r>
          </a:p>
          <a:p>
            <a:endParaRPr lang="tr-TR">
              <a:ea typeface="MS PGothic" charset="0"/>
              <a:cs typeface="MS PGothic" charset="0"/>
            </a:endParaRPr>
          </a:p>
          <a:p>
            <a:r>
              <a:rPr lang="tr-TR">
                <a:ea typeface="MS PGothic" charset="0"/>
                <a:cs typeface="MS PGothic" charset="0"/>
              </a:rPr>
              <a:t>The four-firm concentration ratio examines the largest four firms in the industry and states what percentage of the industry sales are controlled by these four firms.</a:t>
            </a:r>
          </a:p>
          <a:p>
            <a:endParaRPr lang="tr-TR">
              <a:ea typeface="MS PGothic" charset="0"/>
              <a:cs typeface="MS PGothic" charset="0"/>
            </a:endParaRPr>
          </a:p>
          <a:p>
            <a:r>
              <a:rPr lang="tr-TR">
                <a:ea typeface="MS PGothic" charset="0"/>
                <a:cs typeface="MS PGothic" charset="0"/>
              </a:rPr>
              <a:t>If the concentration ratio is high (closer to 100%), then the industry is more concentrated, and there is less competition with a high degree of power in those four firms.</a:t>
            </a:r>
          </a:p>
          <a:p>
            <a:endParaRPr lang="tr-TR">
              <a:ea typeface="MS PGothic" charset="0"/>
              <a:cs typeface="MS PGothic" charset="0"/>
            </a:endParaRPr>
          </a:p>
          <a:p>
            <a:r>
              <a:rPr lang="tr-TR">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tr-TR">
              <a:ea typeface="MS PGothic" charset="0"/>
              <a:cs typeface="MS PGothic" charset="0"/>
            </a:endParaRPr>
          </a:p>
          <a:p>
            <a:r>
              <a:rPr lang="tr-TR">
                <a:ea typeface="MS PGothic" charset="0"/>
                <a:cs typeface="MS PGothic" charset="0"/>
              </a:rPr>
              <a:t>The eight-firm concentration ratio does the same analysis using eight firms instead of four.</a:t>
            </a:r>
            <a:endParaRPr lang="tr-TR" dirty="0">
              <a:ea typeface="MS PGothic" charset="0"/>
              <a:cs typeface="MS PGothic" charset="0"/>
            </a:endParaRPr>
          </a:p>
        </p:txBody>
      </p:sp>
    </p:spTree>
    <p:extLst>
      <p:ext uri="{BB962C8B-B14F-4D97-AF65-F5344CB8AC3E}">
        <p14:creationId xmlns:p14="http://schemas.microsoft.com/office/powerpoint/2010/main" val="3908305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Top of the table:</a:t>
            </a:r>
          </a:p>
          <a:p>
            <a:r>
              <a:rPr lang="tr-TR">
                <a:ea typeface="MS PGothic" charset="0"/>
                <a:cs typeface="MS PGothic" charset="0"/>
              </a:rPr>
              <a:t>Very concentrated industries.  Top four firms make up almost entire industry.</a:t>
            </a:r>
          </a:p>
          <a:p>
            <a:r>
              <a:rPr lang="tr-TR">
                <a:ea typeface="MS PGothic" charset="0"/>
                <a:cs typeface="MS PGothic" charset="0"/>
              </a:rPr>
              <a:t>Search engines and satellite TV providers are true oligopolies!</a:t>
            </a:r>
          </a:p>
          <a:p>
            <a:endParaRPr lang="tr-TR">
              <a:ea typeface="MS PGothic" charset="0"/>
              <a:cs typeface="MS PGothic" charset="0"/>
            </a:endParaRPr>
          </a:p>
          <a:p>
            <a:r>
              <a:rPr lang="tr-TR">
                <a:ea typeface="MS PGothic" charset="0"/>
                <a:cs typeface="MS PGothic" charset="0"/>
              </a:rPr>
              <a:t>Bottom of the table:</a:t>
            </a:r>
          </a:p>
          <a:p>
            <a:r>
              <a:rPr lang="tr-TR">
                <a:ea typeface="MS PGothic" charset="0"/>
                <a:cs typeface="MS PGothic" charset="0"/>
              </a:rPr>
              <a:t>Still concentrated, but there are more </a:t>
            </a:r>
            <a:r>
              <a:rPr lang="tr-TR" altLang="ja-JP">
                <a:ea typeface="MS PGothic" charset="0"/>
                <a:cs typeface="MS PGothic" charset="0"/>
              </a:rPr>
              <a:t>"fringe" competitors in the household appliance and automobile industries.</a:t>
            </a:r>
            <a:endParaRPr lang="tr-TR"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tr-TR" smtClean="0">
                <a:solidFill>
                  <a:prstClr val="black"/>
                </a:solidFill>
              </a:rPr>
              <a:pPr/>
              <a:t>50</a:t>
            </a:fld>
            <a:endParaRPr lang="tr-TR"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73059" name="Rectangle 3"/>
          <p:cNvSpPr>
            <a:spLocks noGrp="1" noChangeArrowheads="1"/>
          </p:cNvSpPr>
          <p:nvPr>
            <p:ph type="body" idx="1"/>
          </p:nvPr>
        </p:nvSpPr>
        <p:spPr/>
        <p:txBody>
          <a:bodyPr/>
          <a:lstStyle/>
          <a:p>
            <a:r>
              <a:rPr lang="tr-TR"/>
              <a:t>Cellular service industry may</a:t>
            </a:r>
            <a:r>
              <a:rPr lang="tr-TR" baseline="0"/>
              <a:t> be seen as monopolistic competition due to heavy </a:t>
            </a:r>
            <a:r>
              <a:rPr lang="tr-TR"/>
              <a:t> advertising</a:t>
            </a:r>
            <a:r>
              <a:rPr lang="tr-TR" baseline="0"/>
              <a:t> but it is actually oligopoly due to barriers to entry (large investment to maintain a cellular network).</a:t>
            </a:r>
            <a:endParaRPr lang="tr-TR" dirty="0"/>
          </a:p>
        </p:txBody>
      </p:sp>
    </p:spTree>
    <p:extLst>
      <p:ext uri="{BB962C8B-B14F-4D97-AF65-F5344CB8AC3E}">
        <p14:creationId xmlns:p14="http://schemas.microsoft.com/office/powerpoint/2010/main" val="122443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tr-TR">
              <a:ea typeface="MS PGothic" charset="0"/>
              <a:cs typeface="MS PGothic" charset="0"/>
            </a:endParaRPr>
          </a:p>
          <a:p>
            <a:r>
              <a:rPr lang="tr-TR">
                <a:ea typeface="MS PGothic" charset="0"/>
                <a:cs typeface="MS PGothic" charset="0"/>
              </a:rPr>
              <a:t>In a duopoly, the two firms can also decide to cooperate (though this is illegal in the United States, as we will discuss shortly).  If the duopolists cooperate, we say that they collude. Collusion is an agreement among rival firms that specifies the price each firm charges and the quantity it produces. Given the opportunity to collude, firms can act like a single monopolist to maximize the profit they earn.</a:t>
            </a:r>
            <a:endParaRPr lang="tr-TR" dirty="0">
              <a:ea typeface="MS PGothic" charset="0"/>
              <a:cs typeface="MS PGothic" charset="0"/>
            </a:endParaRPr>
          </a:p>
        </p:txBody>
      </p:sp>
    </p:spTree>
    <p:extLst>
      <p:ext uri="{BB962C8B-B14F-4D97-AF65-F5344CB8AC3E}">
        <p14:creationId xmlns:p14="http://schemas.microsoft.com/office/powerpoint/2010/main" val="1168217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A monopoly is just one firm.</a:t>
            </a:r>
          </a:p>
          <a:p>
            <a:endParaRPr lang="tr-TR">
              <a:ea typeface="MS PGothic" charset="0"/>
              <a:cs typeface="MS PGothic" charset="0"/>
            </a:endParaRPr>
          </a:p>
          <a:p>
            <a:r>
              <a:rPr lang="tr-TR">
                <a:ea typeface="MS PGothic" charset="0"/>
                <a:cs typeface="MS PGothic" charset="0"/>
              </a:rPr>
              <a:t>A duopoly has just two firms.  The duopolists say </a:t>
            </a:r>
            <a:r>
              <a:rPr lang="tr-TR" altLang="ja-JP">
                <a:ea typeface="MS PGothic" charset="0"/>
                <a:cs typeface="MS PGothic" charset="0"/>
              </a:rPr>
              <a:t>"We're so close to a monopoly. . . . What would a monopolist do with price and quantity?  Let's agree and cooperate (instead of compete) to get to the monopoly price and output."</a:t>
            </a:r>
          </a:p>
          <a:p>
            <a:endParaRPr lang="tr-TR">
              <a:ea typeface="MS PGothic" charset="0"/>
              <a:cs typeface="MS PGothic" charset="0"/>
            </a:endParaRPr>
          </a:p>
          <a:p>
            <a:r>
              <a:rPr lang="tr-TR">
                <a:ea typeface="MS PGothic" charset="0"/>
                <a:cs typeface="MS PGothic" charset="0"/>
              </a:rPr>
              <a:t>A cartel is a joint monopoly among multiple firms.  The industry profits will be equal to monopoly profits, and then these profits are split among the firms in the cartel.</a:t>
            </a:r>
            <a:endParaRPr lang="tr-TR" dirty="0">
              <a:ea typeface="MS PGothic" charset="0"/>
              <a:cs typeface="MS PGothic" charset="0"/>
            </a:endParaRPr>
          </a:p>
        </p:txBody>
      </p:sp>
    </p:spTree>
    <p:extLst>
      <p:ext uri="{BB962C8B-B14F-4D97-AF65-F5344CB8AC3E}">
        <p14:creationId xmlns:p14="http://schemas.microsoft.com/office/powerpoint/2010/main" val="970587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this in the table in the next few slides, and also examine it with game theory.</a:t>
            </a:r>
          </a:p>
          <a:p>
            <a:endParaRPr lang="tr-TR">
              <a:ea typeface="MS PGothic" charset="0"/>
              <a:cs typeface="MS PGothic" charset="0"/>
            </a:endParaRPr>
          </a:p>
          <a:p>
            <a:r>
              <a:rPr lang="tr-TR">
                <a:ea typeface="MS PGothic" charset="0"/>
                <a:cs typeface="MS PGothic" charset="0"/>
              </a:rPr>
              <a:t>Storyline:</a:t>
            </a:r>
          </a:p>
          <a:p>
            <a:pPr>
              <a:buFontTx/>
              <a:buAutoNum type="arabicPeriod"/>
            </a:pPr>
            <a:r>
              <a:rPr lang="tr-TR">
                <a:ea typeface="MS PGothic" charset="0"/>
                <a:cs typeface="MS PGothic" charset="0"/>
              </a:rPr>
              <a:t>Firms in a duopoly realize that a cartelized monopoly is more profitable than a duopoly.</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Firms shake hands, and agree to become a cartel and restrict output.</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Each individual firm in the cartel says </a:t>
            </a:r>
            <a:r>
              <a:rPr lang="tr-TR" altLang="ja-JP">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The cartel falls apart, no one trusts each other, and the firms go back to duopoly competition.</a:t>
            </a:r>
            <a:endParaRPr lang="tr-TR" dirty="0">
              <a:ea typeface="MS PGothic" charset="0"/>
              <a:cs typeface="MS PGothic" charset="0"/>
            </a:endParaRPr>
          </a:p>
        </p:txBody>
      </p:sp>
    </p:spTree>
    <p:extLst>
      <p:ext uri="{BB962C8B-B14F-4D97-AF65-F5344CB8AC3E}">
        <p14:creationId xmlns:p14="http://schemas.microsoft.com/office/powerpoint/2010/main" val="385300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tr-TR" smtClean="0"/>
              <a:pPr/>
              <a:t>54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3894500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tr-TR">
              <a:ea typeface="MS PGothic" charset="0"/>
              <a:cs typeface="MS PGothic" charset="0"/>
            </a:endParaRPr>
          </a:p>
          <a:p>
            <a:r>
              <a:rPr lang="tr-TR">
                <a:ea typeface="MS PGothic" charset="0"/>
                <a:cs typeface="MS PGothic" charset="0"/>
              </a:rPr>
              <a:t>Also, since there is extra capacity on each network, the marginal cost of adding additional customers is zero.  Thus, let</a:t>
            </a:r>
            <a:r>
              <a:rPr lang="tr-TR" altLang="ja-JP">
                <a:ea typeface="MS PGothic" charset="0"/>
                <a:cs typeface="MS PGothic" charset="0"/>
              </a:rPr>
              <a:t>'s assume that each firm (in this case) is just interested in maximizing revenue since costs are effectively zero.</a:t>
            </a:r>
          </a:p>
          <a:p>
            <a:endParaRPr lang="tr-TR">
              <a:ea typeface="MS PGothic" charset="0"/>
              <a:cs typeface="MS PGothic" charset="0"/>
            </a:endParaRPr>
          </a:p>
          <a:p>
            <a:r>
              <a:rPr lang="tr-TR">
                <a:ea typeface="MS PGothic" charset="0"/>
                <a:cs typeface="MS PGothic" charset="0"/>
              </a:rPr>
              <a:t>Result of perfect competition?  Competition drives the price down to P = MC.</a:t>
            </a:r>
          </a:p>
          <a:p>
            <a:endParaRPr lang="tr-TR">
              <a:ea typeface="MS PGothic" charset="0"/>
              <a:cs typeface="MS PGothic" charset="0"/>
            </a:endParaRPr>
          </a:p>
          <a:p>
            <a:r>
              <a:rPr lang="tr-TR">
                <a:ea typeface="MS PGothic" charset="0"/>
                <a:cs typeface="MS PGothic" charset="0"/>
              </a:rPr>
              <a:t>Result of monopoly?  Firm maximizes profits based on the industry demand curve as shown in the table. To find the monopoly price and quantity see</a:t>
            </a:r>
            <a:r>
              <a:rPr lang="tr-TR" baseline="0">
                <a:ea typeface="MS PGothic" charset="0"/>
                <a:cs typeface="MS PGothic" charset="0"/>
              </a:rPr>
              <a:t> the followings:</a:t>
            </a:r>
          </a:p>
          <a:p>
            <a:r>
              <a:rPr lang="tr-TR" baseline="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tr-TR" baseline="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tr-TR" baseline="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tr-TR"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tr-TR">
              <a:ea typeface="MS PGothic" charset="0"/>
              <a:cs typeface="MS PGothic" charset="0"/>
            </a:endParaRPr>
          </a:p>
          <a:p>
            <a:r>
              <a:rPr lang="tr-TR">
                <a:ea typeface="MS PGothic" charset="0"/>
                <a:cs typeface="MS PGothic" charset="0"/>
              </a:rPr>
              <a:t>This slide shows the collusive result.  The firms ask:  </a:t>
            </a:r>
            <a:r>
              <a:rPr lang="tr-TR" altLang="ja-JP">
                <a:ea typeface="MS PGothic" charset="0"/>
                <a:cs typeface="MS PGothic" charset="0"/>
              </a:rPr>
              <a:t>"What would a monopoly do"?  Then, they make that result happen.  But on the next slide, we'll see that this agreement can easily fall apart.</a:t>
            </a:r>
            <a:endParaRPr lang="tr-TR"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tr-TR">
              <a:ea typeface="MS PGothic" charset="0"/>
              <a:cs typeface="MS PGothic" charset="0"/>
            </a:endParaRPr>
          </a:p>
          <a:p>
            <a:endParaRPr lang="tr-TR"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a:t>
            </a:r>
            <a:r>
              <a:rPr lang="tr-TR" baseline="0">
                <a:ea typeface="MS PGothic" charset="0"/>
                <a:cs typeface="MS PGothic" charset="0"/>
              </a:rPr>
              <a:t> general, the duopolist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tr-TR">
              <a:ea typeface="MS PGothic" charset="0"/>
              <a:cs typeface="MS PGothic" charset="0"/>
            </a:endParaRPr>
          </a:p>
          <a:p>
            <a:endParaRPr lang="tr-TR">
              <a:ea typeface="MS PGothic" charset="0"/>
              <a:cs typeface="MS PGothic" charset="0"/>
            </a:endParaRPr>
          </a:p>
          <a:p>
            <a:r>
              <a:rPr lang="tr-TR">
                <a:ea typeface="MS PGothic" charset="0"/>
                <a:cs typeface="MS PGothic" charset="0"/>
              </a:rPr>
              <a:t>For example:</a:t>
            </a:r>
          </a:p>
          <a:p>
            <a:r>
              <a:rPr lang="tr-TR">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duopolists are unlikely to participate in an all-out price war, the result of their competition is more efficient than a monopoly. In the end, each firm will supply 400 customers, for a total of 800 customers—or 200 more than the monopolist would supply.	</a:t>
            </a:r>
            <a:endParaRPr lang="tr-TR" dirty="0">
              <a:ea typeface="MS PGothic" charset="0"/>
              <a:cs typeface="MS PGothic" charset="0"/>
            </a:endParaRPr>
          </a:p>
        </p:txBody>
      </p:sp>
    </p:spTree>
    <p:extLst>
      <p:ext uri="{BB962C8B-B14F-4D97-AF65-F5344CB8AC3E}">
        <p14:creationId xmlns:p14="http://schemas.microsoft.com/office/powerpoint/2010/main" val="961167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tr-TR">
              <a:ea typeface="MS PGothic" charset="0"/>
              <a:cs typeface="MS PGothic" charset="0"/>
            </a:endParaRPr>
          </a:p>
          <a:p>
            <a:r>
              <a:rPr lang="tr-TR">
                <a:ea typeface="MS PGothic" charset="0"/>
                <a:cs typeface="MS PGothic" charset="0"/>
              </a:rPr>
              <a:t>Independence occurs in perfect competition.  If each firm is just a </a:t>
            </a:r>
            <a:r>
              <a:rPr lang="tr-TR" altLang="ja-JP">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tr-TR"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downward-sloping industry demand curve, you can see that duopoly (or oligopoly in general) will have prices and quantities that are between competition and monopoly.</a:t>
            </a:r>
          </a:p>
          <a:p>
            <a:endParaRPr lang="tr-TR">
              <a:ea typeface="MS PGothic" charset="0"/>
              <a:cs typeface="MS PGothic" charset="0"/>
            </a:endParaRPr>
          </a:p>
          <a:p>
            <a:r>
              <a:rPr lang="tr-TR">
                <a:ea typeface="MS PGothic" charset="0"/>
                <a:cs typeface="MS PGothic" charset="0"/>
              </a:rPr>
              <a:t>A collusive duopoly will try to charge the monopoly price and sell (jointly) the monopoly quantity.  However, collusive agreements and cartels are often short lived.</a:t>
            </a:r>
            <a:endParaRPr lang="tr-TR" dirty="0">
              <a:ea typeface="MS PGothic" charset="0"/>
              <a:cs typeface="MS PGothic" charset="0"/>
            </a:endParaRPr>
          </a:p>
        </p:txBody>
      </p:sp>
    </p:spTree>
    <p:extLst>
      <p:ext uri="{BB962C8B-B14F-4D97-AF65-F5344CB8AC3E}">
        <p14:creationId xmlns:p14="http://schemas.microsoft.com/office/powerpoint/2010/main" val="481484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tr-TR" smtClean="0"/>
              <a:pPr/>
              <a:t>61</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1269161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It</a:t>
            </a:r>
            <a:r>
              <a:rPr lang="tr-TR" altLang="ja-JP">
                <a:ea typeface="MS PGothic" charset="0"/>
                <a:cs typeface="MS PGothic" charset="0"/>
              </a:rPr>
              <a:t>'s a picture of an oil well in Kuwait burning.</a:t>
            </a:r>
            <a:endParaRPr lang="tr-TR"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You can think that with market power, you DO have the ability to affect the price when you increase your output.</a:t>
            </a:r>
          </a:p>
          <a:p>
            <a:endParaRPr lang="tr-TR">
              <a:ea typeface="MS PGothic" charset="0"/>
              <a:cs typeface="MS PGothic" charset="0"/>
            </a:endParaRPr>
          </a:p>
          <a:p>
            <a:r>
              <a:rPr lang="tr-TR">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tr-TR">
              <a:ea typeface="MS PGothic" charset="0"/>
              <a:cs typeface="MS PGothic" charset="0"/>
            </a:endParaRPr>
          </a:p>
          <a:p>
            <a:r>
              <a:rPr lang="tr-TR">
                <a:ea typeface="MS PGothic" charset="0"/>
                <a:cs typeface="MS PGothic" charset="0"/>
              </a:rPr>
              <a:t>If the gain is bigger than the loss, the firm will increase profits by selling more units.</a:t>
            </a:r>
            <a:endParaRPr lang="tr-TR" dirty="0">
              <a:ea typeface="MS PGothic" charset="0"/>
              <a:cs typeface="MS PGothic" charset="0"/>
            </a:endParaRPr>
          </a:p>
        </p:txBody>
      </p:sp>
    </p:spTree>
    <p:extLst>
      <p:ext uri="{BB962C8B-B14F-4D97-AF65-F5344CB8AC3E}">
        <p14:creationId xmlns:p14="http://schemas.microsoft.com/office/powerpoint/2010/main" val="1472373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tr-TR">
              <a:ea typeface="MS PGothic" charset="0"/>
              <a:cs typeface="MS PGothic" charset="0"/>
            </a:endParaRPr>
          </a:p>
          <a:p>
            <a:r>
              <a:rPr lang="tr-TR">
                <a:ea typeface="MS PGothic" charset="0"/>
                <a:cs typeface="MS PGothic" charset="0"/>
              </a:rPr>
              <a:t>When this happens, the cartel falls apart.</a:t>
            </a:r>
            <a:endParaRPr lang="tr-TR" dirty="0">
              <a:ea typeface="MS PGothic" charset="0"/>
              <a:cs typeface="MS PGothic" charset="0"/>
            </a:endParaRPr>
          </a:p>
        </p:txBody>
      </p:sp>
    </p:spTree>
    <p:extLst>
      <p:ext uri="{BB962C8B-B14F-4D97-AF65-F5344CB8AC3E}">
        <p14:creationId xmlns:p14="http://schemas.microsoft.com/office/powerpoint/2010/main" val="2803838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This slide is a concise but informative review of the characteristics of all four market structures.</a:t>
            </a:r>
            <a:endParaRPr lang="tr-TR" dirty="0">
              <a:ea typeface="MS PGothic" charset="0"/>
              <a:cs typeface="MS PGothic" charset="0"/>
            </a:endParaRPr>
          </a:p>
        </p:txBody>
      </p:sp>
    </p:spTree>
    <p:extLst>
      <p:ext uri="{BB962C8B-B14F-4D97-AF65-F5344CB8AC3E}">
        <p14:creationId xmlns:p14="http://schemas.microsoft.com/office/powerpoint/2010/main" val="2001434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C</a:t>
            </a:r>
          </a:p>
          <a:p>
            <a:endParaRPr lang="tr-TR">
              <a:ea typeface="MS PGothic" charset="0"/>
              <a:cs typeface="MS PGothic" charset="0"/>
            </a:endParaRPr>
          </a:p>
          <a:p>
            <a:r>
              <a:rPr lang="tr-TR">
                <a:ea typeface="MS PGothic" charset="0"/>
                <a:cs typeface="MS PGothic" charset="0"/>
              </a:rPr>
              <a:t>When the industry is very concentrated with the size and power of the market owned by a few firms, we have an oligopoly.</a:t>
            </a:r>
          </a:p>
          <a:p>
            <a:endParaRPr lang="tr-TR"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A</a:t>
            </a:r>
          </a:p>
          <a:p>
            <a:endParaRPr lang="tr-TR">
              <a:ea typeface="MS PGothic" charset="0"/>
              <a:cs typeface="MS PGothic" charset="0"/>
            </a:endParaRPr>
          </a:p>
          <a:p>
            <a:r>
              <a:rPr lang="tr-TR">
                <a:ea typeface="MS PGothic" charset="0"/>
                <a:cs typeface="MS PGothic" charset="0"/>
              </a:rPr>
              <a:t>Looking at a payoff matrix, each firm has a dominant strategy to either overproduce quantity or undercut the price of competitors.</a:t>
            </a:r>
          </a:p>
          <a:p>
            <a:endParaRPr lang="tr-TR"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71</a:t>
            </a:fld>
            <a:endParaRPr lang="tr-TR" dirty="0"/>
          </a:p>
        </p:txBody>
      </p:sp>
    </p:spTree>
    <p:extLst>
      <p:ext uri="{BB962C8B-B14F-4D97-AF65-F5344CB8AC3E}">
        <p14:creationId xmlns:p14="http://schemas.microsoft.com/office/powerpoint/2010/main" val="42599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tr-TR" sz="1800" smtClean="0">
                <a:solidFill>
                  <a:prstClr val="black"/>
                </a:solidFill>
                <a:latin typeface="Cambria" panose="02040503050406030204" pitchFamily="18" charset="0"/>
                <a:cs typeface="Arial" charset="0"/>
              </a:rPr>
              <a:pPr eaLnBrk="1" hangingPunct="1"/>
              <a:t>9</a:t>
            </a:fld>
            <a:endParaRPr lang="tr-TR" sz="1800" dirty="0">
              <a:solidFill>
                <a:prstClr val="black"/>
              </a:solidFill>
              <a:latin typeface="Cambria" panose="02040503050406030204" pitchFamily="18"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1.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yKwzpx-CWo"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000">
                <a:cs typeface="Arial" panose="020B0604020202020204" pitchFamily="34" charset="0"/>
              </a:rPr>
              <a:t>Hafta #10</a:t>
            </a:r>
            <a:endParaRPr lang="tr-TR" altLang="en-US" sz="6000" dirty="0">
              <a:cs typeface="Arial" panose="020B0604020202020204" pitchFamily="34" charset="0"/>
            </a:endParaRP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tr-TR" b="1" dirty="0">
                <a:ea typeface="MS PGothic" charset="0"/>
              </a:rPr>
              <a:t>Tekelci Rekabet Piyasası</a:t>
            </a:r>
            <a:br>
              <a:rPr lang="tr-TR" b="1" dirty="0">
                <a:ea typeface="MS PGothic" charset="0"/>
              </a:rPr>
            </a:br>
            <a:r>
              <a:rPr lang="tr-TR" b="1" dirty="0">
                <a:ea typeface="MS PGothic" charset="0"/>
              </a:rPr>
              <a:t>Kısa-Dönem ve Uzun-Dönem</a:t>
            </a:r>
          </a:p>
        </p:txBody>
      </p:sp>
      <p:sp>
        <p:nvSpPr>
          <p:cNvPr id="12291" name="Content Placeholder 2"/>
          <p:cNvSpPr>
            <a:spLocks noGrp="1"/>
          </p:cNvSpPr>
          <p:nvPr>
            <p:ph idx="1"/>
          </p:nvPr>
        </p:nvSpPr>
        <p:spPr>
          <a:xfrm>
            <a:off x="609600" y="1712913"/>
            <a:ext cx="11179126" cy="4895850"/>
          </a:xfrm>
        </p:spPr>
        <p:txBody>
          <a:bodyPr/>
          <a:lstStyle/>
          <a:p>
            <a:pPr eaLnBrk="1" hangingPunct="1"/>
            <a:r>
              <a:rPr lang="tr-TR" sz="3200" dirty="0">
                <a:ea typeface="MS PGothic" charset="0"/>
              </a:rPr>
              <a:t>Tekelci Rekabet Firması</a:t>
            </a:r>
          </a:p>
          <a:p>
            <a:pPr lvl="1" eaLnBrk="1" hangingPunct="1"/>
            <a:r>
              <a:rPr lang="tr-TR" sz="2800" dirty="0">
                <a:ea typeface="MS PGothic" charset="0"/>
              </a:rPr>
              <a:t>Farklılaştırılmış ürün satar.</a:t>
            </a:r>
          </a:p>
          <a:p>
            <a:pPr lvl="1" eaLnBrk="1" hangingPunct="1"/>
            <a:r>
              <a:rPr lang="tr-TR" sz="2800" dirty="0">
                <a:ea typeface="MS PGothic" charset="0"/>
              </a:rPr>
              <a:t>Piyasa gücü vardır.</a:t>
            </a:r>
          </a:p>
          <a:p>
            <a:pPr lvl="1" eaLnBrk="1" hangingPunct="1"/>
            <a:r>
              <a:rPr lang="tr-TR" sz="2800" dirty="0">
                <a:ea typeface="MS PGothic" charset="0"/>
              </a:rPr>
              <a:t>Genel kar-maksimizasyon kuralı MR = MC kullanır.</a:t>
            </a:r>
          </a:p>
          <a:p>
            <a:pPr lvl="1" eaLnBrk="1" hangingPunct="1"/>
            <a:r>
              <a:rPr lang="tr-TR" sz="2800" dirty="0">
                <a:ea typeface="MS PGothic" charset="0"/>
              </a:rPr>
              <a:t>Karı maksimize eden çıktı seviyesindeki talep eğrinde oluşan noktada fiyatı belirler, yani P &gt; MC. (Tekelci özelliği)</a:t>
            </a:r>
          </a:p>
          <a:p>
            <a:pPr lvl="1" eaLnBrk="1" hangingPunct="1"/>
            <a:r>
              <a:rPr lang="tr-TR" sz="2800" dirty="0"/>
              <a:t>Uzun-dönemde kar, firmaların giriş ve çıkışlarına bağlıdır. Genel olarak, ücretsiz/kolay giriş ve çıkış nedeniyle uzun-dönemde kar sıfır olur. (Rekabetçi özelliği)</a:t>
            </a:r>
            <a:endParaRPr lang="tr-TR" sz="28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2" name="Title 25"/>
          <p:cNvSpPr>
            <a:spLocks noGrp="1"/>
          </p:cNvSpPr>
          <p:nvPr>
            <p:ph type="title"/>
          </p:nvPr>
        </p:nvSpPr>
        <p:spPr>
          <a:xfrm>
            <a:off x="609599" y="59"/>
            <a:ext cx="11457709" cy="1527175"/>
          </a:xfrm>
        </p:spPr>
        <p:txBody>
          <a:bodyPr/>
          <a:lstStyle/>
          <a:p>
            <a:r>
              <a:rPr lang="tr-TR" b="1" dirty="0">
                <a:ea typeface="MS PGothic" charset="0"/>
              </a:rPr>
              <a:t>Tekelci Rekabet, Kısa-Dönem</a:t>
            </a:r>
          </a:p>
        </p:txBody>
      </p:sp>
      <p:sp>
        <p:nvSpPr>
          <p:cNvPr id="26" name="Rectangle 25">
            <a:extLst>
              <a:ext uri="{FF2B5EF4-FFF2-40B4-BE49-F238E27FC236}">
                <a16:creationId xmlns:a16="http://schemas.microsoft.com/office/drawing/2014/main" id="{9A5F85C4-722B-1D40-BB55-8EB043D90821}"/>
              </a:ext>
            </a:extLst>
          </p:cNvPr>
          <p:cNvSpPr/>
          <p:nvPr/>
        </p:nvSpPr>
        <p:spPr>
          <a:xfrm>
            <a:off x="2035910" y="5636816"/>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7" name="Rectangle 26">
            <a:extLst>
              <a:ext uri="{FF2B5EF4-FFF2-40B4-BE49-F238E27FC236}">
                <a16:creationId xmlns:a16="http://schemas.microsoft.com/office/drawing/2014/main" id="{BC393432-D6CE-E745-A6C8-F4154DFED411}"/>
              </a:ext>
            </a:extLst>
          </p:cNvPr>
          <p:cNvSpPr/>
          <p:nvPr/>
        </p:nvSpPr>
        <p:spPr>
          <a:xfrm>
            <a:off x="8074806" y="5590566"/>
            <a:ext cx="229290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Karsız</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9" name="Rectangle 28">
            <a:extLst>
              <a:ext uri="{FF2B5EF4-FFF2-40B4-BE49-F238E27FC236}">
                <a16:creationId xmlns:a16="http://schemas.microsoft.com/office/drawing/2014/main" id="{FEDC4B67-E235-2A44-962A-B67D53D11101}"/>
              </a:ext>
            </a:extLst>
          </p:cNvPr>
          <p:cNvSpPr/>
          <p:nvPr/>
        </p:nvSpPr>
        <p:spPr>
          <a:xfrm>
            <a:off x="1503101" y="3418420"/>
            <a:ext cx="4990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30" name="Rectangle 29">
            <a:extLst>
              <a:ext uri="{FF2B5EF4-FFF2-40B4-BE49-F238E27FC236}">
                <a16:creationId xmlns:a16="http://schemas.microsoft.com/office/drawing/2014/main" id="{51515A5E-70FA-2049-AA3F-E281ECC2258D}"/>
              </a:ext>
            </a:extLst>
          </p:cNvPr>
          <p:cNvSpPr/>
          <p:nvPr/>
        </p:nvSpPr>
        <p:spPr>
          <a:xfrm>
            <a:off x="7010813" y="3631963"/>
            <a:ext cx="5489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Zarar</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59"/>
            <a:ext cx="11370773" cy="1527175"/>
          </a:xfrm>
        </p:spPr>
        <p:txBody>
          <a:bodyPr/>
          <a:lstStyle/>
          <a:p>
            <a:r>
              <a:rPr lang="tr-TR" b="1" dirty="0">
                <a:ea typeface="MS PGothic" charset="0"/>
              </a:rPr>
              <a:t>Tekelci Rekabet, Kısa-Dönem</a:t>
            </a:r>
          </a:p>
        </p:txBody>
      </p:sp>
      <p:sp>
        <p:nvSpPr>
          <p:cNvPr id="14339" name="Content Placeholder 2"/>
          <p:cNvSpPr>
            <a:spLocks noGrp="1"/>
          </p:cNvSpPr>
          <p:nvPr>
            <p:ph idx="1"/>
          </p:nvPr>
        </p:nvSpPr>
        <p:spPr>
          <a:xfrm>
            <a:off x="0" y="1681613"/>
            <a:ext cx="6923314" cy="4895850"/>
          </a:xfrm>
        </p:spPr>
        <p:txBody>
          <a:bodyPr/>
          <a:lstStyle/>
          <a:p>
            <a:pPr eaLnBrk="1" hangingPunct="1"/>
            <a:r>
              <a:rPr lang="tr-TR" sz="3200" dirty="0">
                <a:ea typeface="MS PGothic" charset="0"/>
              </a:rPr>
              <a:t>Grafik özeti</a:t>
            </a:r>
          </a:p>
          <a:p>
            <a:pPr lvl="1" eaLnBrk="1" hangingPunct="1"/>
            <a:r>
              <a:rPr lang="tr-TR" sz="2400" dirty="0">
                <a:ea typeface="MS PGothic" charset="0"/>
              </a:rPr>
              <a:t>Firma çıktı seviyesini MR = </a:t>
            </a:r>
            <a:r>
              <a:rPr lang="tr-TR" sz="2400" dirty="0" err="1">
                <a:ea typeface="MS PGothic" charset="0"/>
              </a:rPr>
              <a:t>MC'de</a:t>
            </a:r>
            <a:r>
              <a:rPr lang="tr-TR" sz="2400" dirty="0">
                <a:ea typeface="MS PGothic" charset="0"/>
              </a:rPr>
              <a:t> seçer</a:t>
            </a:r>
          </a:p>
          <a:p>
            <a:pPr lvl="1" eaLnBrk="1" hangingPunct="1"/>
            <a:r>
              <a:rPr lang="tr-TR" sz="2400" dirty="0"/>
              <a:t>Fiyat, bu çıktı seviyesindeki talep eğrisinin yüksekliği ile belirlenir.</a:t>
            </a:r>
            <a:endParaRPr lang="tr-TR" sz="2400" dirty="0">
              <a:ea typeface="MS PGothic" charset="0"/>
            </a:endParaRPr>
          </a:p>
          <a:p>
            <a:pPr lvl="1" eaLnBrk="1" hangingPunct="1"/>
            <a:r>
              <a:rPr lang="tr-TR" sz="2400" dirty="0">
                <a:ea typeface="MS PGothic" charset="0"/>
              </a:rPr>
              <a:t>Firma kar veya zarar yapabilir. Bu, karı maksimize eden çıktı seviyesinde fiyatın üretimin </a:t>
            </a:r>
            <a:r>
              <a:rPr lang="tr-TR" sz="2400" dirty="0" err="1">
                <a:ea typeface="MS PGothic" charset="0"/>
              </a:rPr>
              <a:t>ATC'sinden</a:t>
            </a:r>
            <a:r>
              <a:rPr lang="tr-TR" sz="2400" dirty="0">
                <a:ea typeface="MS PGothic" charset="0"/>
              </a:rPr>
              <a:t> daha yüksek veya daha düşük olmasına bağlıdır.</a:t>
            </a: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967" y="1844614"/>
            <a:ext cx="5516033" cy="387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id="{976AD245-3D96-894F-AD39-15C90CA83687}"/>
              </a:ext>
            </a:extLst>
          </p:cNvPr>
          <p:cNvSpPr/>
          <p:nvPr/>
        </p:nvSpPr>
        <p:spPr>
          <a:xfrm>
            <a:off x="7844522" y="3285928"/>
            <a:ext cx="499004" cy="22390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6" name="Rectangle 5">
            <a:extLst>
              <a:ext uri="{FF2B5EF4-FFF2-40B4-BE49-F238E27FC236}">
                <a16:creationId xmlns:a16="http://schemas.microsoft.com/office/drawing/2014/main" id="{070E3707-50FD-3547-9525-A44275A82A1E}"/>
              </a:ext>
            </a:extLst>
          </p:cNvPr>
          <p:cNvSpPr/>
          <p:nvPr/>
        </p:nvSpPr>
        <p:spPr>
          <a:xfrm>
            <a:off x="9128678" y="5304307"/>
            <a:ext cx="129428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Title 14"/>
          <p:cNvSpPr>
            <a:spLocks noGrp="1"/>
          </p:cNvSpPr>
          <p:nvPr>
            <p:ph type="title"/>
          </p:nvPr>
        </p:nvSpPr>
        <p:spPr>
          <a:xfrm>
            <a:off x="565151" y="-87310"/>
            <a:ext cx="11626849" cy="906463"/>
          </a:xfrm>
        </p:spPr>
        <p:txBody>
          <a:bodyPr/>
          <a:lstStyle/>
          <a:p>
            <a:pPr eaLnBrk="1" hangingPunct="1"/>
            <a:r>
              <a:rPr lang="tr-TR" b="1" dirty="0">
                <a:ea typeface="MS PGothic" charset="0"/>
                <a:cs typeface="Arial" charset="0"/>
              </a:rPr>
              <a:t>Tekelci Rekabet, Uzun-Dönem</a:t>
            </a:r>
            <a:endParaRPr lang="tr-TR" b="1" dirty="0">
              <a:ea typeface="MS PGothic" charset="0"/>
              <a:cs typeface="MS PGothic" charset="0"/>
            </a:endParaRP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09600" y="43"/>
            <a:ext cx="11582400" cy="1527175"/>
          </a:xfrm>
        </p:spPr>
        <p:txBody>
          <a:bodyPr/>
          <a:lstStyle/>
          <a:p>
            <a:r>
              <a:rPr lang="tr-TR" b="1" dirty="0">
                <a:ea typeface="MS PGothic" charset="0"/>
                <a:cs typeface="Arial" charset="0"/>
              </a:rPr>
              <a:t>Tekelci Rekabet, Uzun-Dönem</a:t>
            </a:r>
            <a:endParaRPr lang="tr-TR" b="1" dirty="0">
              <a:ea typeface="MS PGothic" charset="0"/>
            </a:endParaRPr>
          </a:p>
        </p:txBody>
      </p:sp>
      <p:sp>
        <p:nvSpPr>
          <p:cNvPr id="16387" name="Content Placeholder 2"/>
          <p:cNvSpPr>
            <a:spLocks noGrp="1"/>
          </p:cNvSpPr>
          <p:nvPr>
            <p:ph idx="1"/>
          </p:nvPr>
        </p:nvSpPr>
        <p:spPr>
          <a:xfrm>
            <a:off x="-14812" y="1631950"/>
            <a:ext cx="7175633" cy="4895850"/>
          </a:xfrm>
        </p:spPr>
        <p:txBody>
          <a:bodyPr/>
          <a:lstStyle/>
          <a:p>
            <a:pPr eaLnBrk="1" hangingPunct="1"/>
            <a:r>
              <a:rPr lang="tr-TR" sz="2800" dirty="0">
                <a:ea typeface="MS PGothic" charset="0"/>
              </a:rPr>
              <a:t>Grafik özeti</a:t>
            </a:r>
          </a:p>
          <a:p>
            <a:pPr lvl="1" eaLnBrk="1" hangingPunct="1"/>
            <a:r>
              <a:rPr lang="tr-TR" sz="2400" dirty="0">
                <a:ea typeface="MS PGothic" charset="0"/>
              </a:rPr>
              <a:t>Anahtar fikir serbest/ücretsiz/kolay giriş ve çıkıştır.</a:t>
            </a:r>
          </a:p>
          <a:p>
            <a:pPr lvl="1" eaLnBrk="1" hangingPunct="1"/>
            <a:r>
              <a:rPr lang="tr-TR" sz="2400" dirty="0"/>
              <a:t>Piyasa karlı olursa, diğer firmalar girecek ve mevcut firmaların ürünlerine olan talebin azalmasına neden olacaktır.</a:t>
            </a:r>
          </a:p>
          <a:p>
            <a:pPr lvl="1" eaLnBrk="1" hangingPunct="1"/>
            <a:r>
              <a:rPr lang="tr-TR" sz="2400" dirty="0"/>
              <a:t>Piyasa kayıp yaşıyorsa, firmalar çıkacak ve kalan firmaların ürünlerine olan talebin artmasına neden olacaktır.</a:t>
            </a:r>
            <a:endParaRPr lang="tr-TR" altLang="ja-JP" sz="2400" dirty="0">
              <a:solidFill>
                <a:srgbClr val="FF0000"/>
              </a:solidFill>
              <a:ea typeface="MS PGothic" charset="0"/>
            </a:endParaRPr>
          </a:p>
          <a:p>
            <a:pPr lvl="1" eaLnBrk="1" hangingPunct="1"/>
            <a:r>
              <a:rPr lang="tr-TR" sz="2400" dirty="0">
                <a:ea typeface="MS PGothic" charset="0"/>
              </a:rPr>
              <a:t>Karlar sıfır olduğunda giriş ve çıkış duracaktır. Bu, P = ATC olduğunda meydana gelir.</a:t>
            </a:r>
          </a:p>
          <a:p>
            <a:pPr lvl="1" eaLnBrk="1" hangingPunct="1"/>
            <a:r>
              <a:rPr lang="tr-TR" sz="2400" dirty="0">
                <a:ea typeface="MS PGothic" charset="0"/>
              </a:rPr>
              <a:t>Uzun-dönem ayarlamaları için </a:t>
            </a:r>
            <a:r>
              <a:rPr lang="tr-TR" sz="2400" dirty="0">
                <a:ea typeface="MS PGothic" charset="0"/>
                <a:hlinkClick r:id="rId3"/>
              </a:rPr>
              <a:t>bu websitesine</a:t>
            </a:r>
            <a:r>
              <a:rPr lang="tr-TR" sz="2400" dirty="0">
                <a:ea typeface="MS PGothic" charset="0"/>
              </a:rPr>
              <a:t> bakın.</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tr-TR" b="1" dirty="0">
                <a:ea typeface="MS PGothic" charset="0"/>
              </a:rPr>
              <a:t>Fiyat, Marjinal Maliyet ve LRATC</a:t>
            </a:r>
            <a:br>
              <a:rPr lang="tr-TR" b="1" dirty="0">
                <a:ea typeface="MS PGothic" charset="0"/>
              </a:rPr>
            </a:br>
            <a:r>
              <a:rPr lang="tr-TR" b="1" dirty="0">
                <a:ea typeface="MS PGothic" charset="0"/>
              </a:rPr>
              <a:t>Arasındaki İlişki</a:t>
            </a:r>
          </a:p>
        </p:txBody>
      </p:sp>
      <p:sp>
        <p:nvSpPr>
          <p:cNvPr id="1741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Markup</a:t>
            </a:r>
            <a:endParaRPr lang="tr-TR" sz="3200" dirty="0">
              <a:ea typeface="MS PGothic" charset="0"/>
            </a:endParaRPr>
          </a:p>
          <a:p>
            <a:pPr lvl="1" eaLnBrk="1" hangingPunct="1"/>
            <a:r>
              <a:rPr lang="tr-TR" sz="2800" dirty="0">
                <a:ea typeface="MS PGothic" charset="0"/>
              </a:rPr>
              <a:t>P ve MC arasındaki ilişki </a:t>
            </a:r>
          </a:p>
          <a:p>
            <a:pPr lvl="1" eaLnBrk="1" hangingPunct="1"/>
            <a:r>
              <a:rPr lang="tr-TR" sz="2800" dirty="0"/>
              <a:t>Bir firma piyasa gücüne sahip olduğunda ve farklılaştırılmış bir ürün sattığında, </a:t>
            </a:r>
            <a:r>
              <a:rPr lang="tr-TR" sz="2800" dirty="0" err="1"/>
              <a:t>markup</a:t>
            </a:r>
            <a:r>
              <a:rPr lang="tr-TR" sz="2800" dirty="0"/>
              <a:t> mümkündür.</a:t>
            </a:r>
            <a:endParaRPr lang="tr-TR" sz="2800" dirty="0">
              <a:ea typeface="MS PGothic" charset="0"/>
            </a:endParaRPr>
          </a:p>
          <a:p>
            <a:pPr lvl="1" eaLnBrk="1" hangingPunct="1"/>
            <a:r>
              <a:rPr lang="tr-TR" sz="2800" dirty="0"/>
              <a:t>Tüketicilerin daha fazla ödeme yapmasıyla sonuçlanır</a:t>
            </a:r>
            <a:endParaRPr lang="tr-TR" sz="2800" dirty="0">
              <a:ea typeface="MS PGothic" charset="0"/>
            </a:endParaRPr>
          </a:p>
          <a:p>
            <a:pPr eaLnBrk="1" hangingPunct="1"/>
            <a:r>
              <a:rPr lang="tr-TR" sz="2800" dirty="0">
                <a:ea typeface="MS PGothic" charset="0"/>
                <a:cs typeface="Arial" pitchFamily="-103" charset="0"/>
              </a:rPr>
              <a:t>Fiyat, Marjinal Maliyet ve Uzun-Dönem ATC</a:t>
            </a:r>
          </a:p>
          <a:p>
            <a:pPr lvl="1" eaLnBrk="1" hangingPunct="1"/>
            <a:r>
              <a:rPr lang="tr-TR" sz="2400" dirty="0">
                <a:ea typeface="MS PGothic" charset="0"/>
                <a:cs typeface="Arial" pitchFamily="-103" charset="0"/>
              </a:rPr>
              <a:t>Tekelci rekabet: P &gt; MC</a:t>
            </a:r>
          </a:p>
          <a:p>
            <a:pPr lvl="1" eaLnBrk="1" hangingPunct="1"/>
            <a:r>
              <a:rPr lang="tr-TR" sz="2400" dirty="0">
                <a:ea typeface="MS PGothic" charset="0"/>
                <a:cs typeface="Arial" pitchFamily="-103" charset="0"/>
              </a:rPr>
              <a:t>Tekelci rekabet,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&gt;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r>
              <a:rPr lang="tr-TR" sz="2400" dirty="0">
                <a:ea typeface="MS PGothic" charset="0"/>
                <a:cs typeface="Arial" pitchFamily="-103" charset="0"/>
              </a:rPr>
              <a:t>Tam rekabetçi: P = MC</a:t>
            </a:r>
          </a:p>
          <a:p>
            <a:pPr lvl="1" eaLnBrk="1" hangingPunct="1"/>
            <a:r>
              <a:rPr lang="tr-TR" sz="2400" dirty="0">
                <a:ea typeface="MS PGothic" charset="0"/>
                <a:cs typeface="Arial" pitchFamily="-103" charset="0"/>
              </a:rPr>
              <a:t>Tam rekabetçi,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endParaRPr lang="tr-TR"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r>
              <a:rPr lang="tr-TR" b="1" dirty="0">
                <a:ea typeface="MS PGothic" charset="0"/>
              </a:rPr>
              <a:t>Uzun-Dönem Dengesi</a:t>
            </a:r>
            <a:br>
              <a:rPr lang="tr-TR" b="1" dirty="0">
                <a:ea typeface="MS PGothic" charset="0"/>
              </a:rPr>
            </a:br>
            <a:r>
              <a:rPr lang="tr-TR" b="1" dirty="0">
                <a:ea typeface="MS PGothic" charset="0"/>
              </a:rPr>
              <a:t>İki Piyasa Yapısı</a:t>
            </a:r>
          </a:p>
        </p:txBody>
      </p:sp>
      <p:sp>
        <p:nvSpPr>
          <p:cNvPr id="14" name="Rectangle 13">
            <a:extLst>
              <a:ext uri="{FF2B5EF4-FFF2-40B4-BE49-F238E27FC236}">
                <a16:creationId xmlns:a16="http://schemas.microsoft.com/office/drawing/2014/main" id="{39C23BB4-D0AA-B640-A298-3C30321502D4}"/>
              </a:ext>
            </a:extLst>
          </p:cNvPr>
          <p:cNvSpPr/>
          <p:nvPr/>
        </p:nvSpPr>
        <p:spPr>
          <a:xfrm>
            <a:off x="2378369" y="5211869"/>
            <a:ext cx="2774416"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Tekelci</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5" name="Rectangle 14">
            <a:extLst>
              <a:ext uri="{FF2B5EF4-FFF2-40B4-BE49-F238E27FC236}">
                <a16:creationId xmlns:a16="http://schemas.microsoft.com/office/drawing/2014/main" id="{5337AD6F-3B18-B44A-918C-1C090CE04B3D}"/>
              </a:ext>
            </a:extLst>
          </p:cNvPr>
          <p:cNvSpPr/>
          <p:nvPr/>
        </p:nvSpPr>
        <p:spPr>
          <a:xfrm>
            <a:off x="8682532" y="5216909"/>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Tam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Rekabetçi</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6" name="Rectangle 15">
            <a:extLst>
              <a:ext uri="{FF2B5EF4-FFF2-40B4-BE49-F238E27FC236}">
                <a16:creationId xmlns:a16="http://schemas.microsoft.com/office/drawing/2014/main" id="{8AB4ABD0-DAA4-AC40-8834-29915E3EA7E5}"/>
              </a:ext>
            </a:extLst>
          </p:cNvPr>
          <p:cNvSpPr/>
          <p:nvPr/>
        </p:nvSpPr>
        <p:spPr>
          <a:xfrm>
            <a:off x="3065164" y="4951884"/>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2" name="Rectangle 21">
            <a:extLst>
              <a:ext uri="{FF2B5EF4-FFF2-40B4-BE49-F238E27FC236}">
                <a16:creationId xmlns:a16="http://schemas.microsoft.com/office/drawing/2014/main" id="{5118DDEF-9E5F-B94D-BBC5-B9E9DDBE54B2}"/>
              </a:ext>
            </a:extLst>
          </p:cNvPr>
          <p:cNvSpPr/>
          <p:nvPr/>
        </p:nvSpPr>
        <p:spPr>
          <a:xfrm>
            <a:off x="3539068" y="4614864"/>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3" name="Rectangle 22">
            <a:extLst>
              <a:ext uri="{FF2B5EF4-FFF2-40B4-BE49-F238E27FC236}">
                <a16:creationId xmlns:a16="http://schemas.microsoft.com/office/drawing/2014/main" id="{D8DE32F6-CCE2-F941-B245-62D0B836EF91}"/>
              </a:ext>
            </a:extLst>
          </p:cNvPr>
          <p:cNvSpPr/>
          <p:nvPr/>
        </p:nvSpPr>
        <p:spPr>
          <a:xfrm>
            <a:off x="8967504" y="4625677"/>
            <a:ext cx="1348265"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tr-TR" b="1" dirty="0">
                <a:ea typeface="MS PGothic" charset="0"/>
              </a:rPr>
              <a:t>Ölçek ve Çıktı</a:t>
            </a: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Fazla kapasite (</a:t>
            </a:r>
            <a:r>
              <a:rPr lang="tr-TR" sz="2800" dirty="0" err="1">
                <a:ea typeface="MS PGothic" charset="0"/>
              </a:rPr>
              <a:t>Excess</a:t>
            </a:r>
            <a:r>
              <a:rPr lang="tr-TR" sz="2800" dirty="0">
                <a:ea typeface="MS PGothic" charset="0"/>
              </a:rPr>
              <a:t> </a:t>
            </a:r>
            <a:r>
              <a:rPr lang="tr-TR" sz="2800" dirty="0" err="1">
                <a:ea typeface="MS PGothic" charset="0"/>
              </a:rPr>
              <a:t>capacity</a:t>
            </a:r>
            <a:r>
              <a:rPr lang="tr-TR" sz="2800" dirty="0">
                <a:ea typeface="MS PGothic" charset="0"/>
              </a:rPr>
              <a:t>)</a:t>
            </a:r>
          </a:p>
          <a:p>
            <a:pPr lvl="1" eaLnBrk="1" hangingPunct="1"/>
            <a:r>
              <a:rPr lang="tr-TR" sz="2400" dirty="0">
                <a:ea typeface="MS PGothic" charset="0"/>
              </a:rPr>
              <a:t>Firmalar nispeten küçüktür, bu nedenle </a:t>
            </a:r>
            <a:r>
              <a:rPr lang="tr-TR" sz="2400" dirty="0" err="1">
                <a:ea typeface="MS PGothic" charset="0"/>
              </a:rPr>
              <a:t>ATC'nin</a:t>
            </a:r>
            <a:r>
              <a:rPr lang="tr-TR" sz="2400" dirty="0">
                <a:ea typeface="MS PGothic" charset="0"/>
              </a:rPr>
              <a:t> en aza indirildiği çıktı seviyesinde değildirler.</a:t>
            </a:r>
          </a:p>
          <a:p>
            <a:pPr eaLnBrk="1" hangingPunct="1"/>
            <a:r>
              <a:rPr lang="tr-TR" sz="2800" dirty="0">
                <a:ea typeface="MS PGothic" charset="0"/>
              </a:rPr>
              <a:t>Neden daha fazla üretmezler?</a:t>
            </a:r>
          </a:p>
          <a:p>
            <a:pPr lvl="1" eaLnBrk="1" hangingPunct="1"/>
            <a:r>
              <a:rPr lang="tr-TR" sz="2400" dirty="0">
                <a:ea typeface="MS PGothic" charset="0"/>
              </a:rPr>
              <a:t>Daha fazla satmak için, firmanın çıktı fiyatını düşürmesi gerekecekti. Fazla kapasitede (etkin ölçeğin altında) üretim yapmak daha karlı.</a:t>
            </a:r>
          </a:p>
          <a:p>
            <a:pPr eaLnBrk="1" hangingPunct="1"/>
            <a:r>
              <a:rPr lang="tr-TR" sz="2800" dirty="0">
                <a:ea typeface="MS PGothic" charset="0"/>
              </a:rPr>
              <a:t>Tam rekabetçi piyasa ile karşılaştırın</a:t>
            </a:r>
          </a:p>
          <a:p>
            <a:pPr lvl="1" eaLnBrk="1" hangingPunct="1"/>
            <a:r>
              <a:rPr lang="tr-TR" sz="2400" dirty="0"/>
              <a:t>Tam rekabetçi firmalar, minimum ATC kapasitesinde çalışır. Tam rekabetçi piyasada genel çıktı seviyesi daha yüksektir.</a:t>
            </a:r>
            <a:endParaRPr lang="tr-TR" sz="2400" dirty="0">
              <a:ea typeface="MS PGothic" charset="0"/>
            </a:endParaRP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0483"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rekabette </a:t>
            </a:r>
            <a:r>
              <a:rPr lang="tr-TR" sz="2800" dirty="0" err="1">
                <a:ea typeface="MS PGothic" charset="0"/>
              </a:rPr>
              <a:t>etkinsizliğin</a:t>
            </a:r>
            <a:r>
              <a:rPr lang="tr-TR" sz="2800" dirty="0">
                <a:ea typeface="MS PGothic" charset="0"/>
              </a:rPr>
              <a:t> (</a:t>
            </a:r>
            <a:r>
              <a:rPr lang="tr-TR" sz="2800" dirty="0" err="1">
                <a:ea typeface="MS PGothic" charset="0"/>
              </a:rPr>
              <a:t>inefficiency</a:t>
            </a:r>
            <a:r>
              <a:rPr lang="tr-TR" sz="2800" dirty="0">
                <a:ea typeface="MS PGothic" charset="0"/>
              </a:rPr>
              <a:t>) iki kaynağı</a:t>
            </a:r>
          </a:p>
          <a:p>
            <a:pPr lvl="1" eaLnBrk="1" hangingPunct="1"/>
            <a:r>
              <a:rPr lang="tr-TR" sz="2400" dirty="0">
                <a:ea typeface="MS PGothic" charset="0"/>
              </a:rPr>
              <a:t>Tam rekabetçi piyasaya kıyasla ATC daha yüksektir.</a:t>
            </a:r>
          </a:p>
          <a:p>
            <a:pPr lvl="2" eaLnBrk="1" hangingPunct="1"/>
            <a:r>
              <a:rPr lang="tr-TR" dirty="0">
                <a:latin typeface="Cambria" panose="02040503050406030204" pitchFamily="18" charset="0"/>
                <a:cs typeface="Helvetica Neue" charset="0"/>
              </a:rPr>
              <a:t>Firma, talep ettiği fiyatı düşürebilir ve daha fazla satış yapabilir.</a:t>
            </a:r>
          </a:p>
          <a:p>
            <a:pPr lvl="1" eaLnBrk="1" hangingPunct="1"/>
            <a:r>
              <a:rPr lang="tr-TR" sz="2400" dirty="0" err="1">
                <a:ea typeface="MS PGothic" charset="0"/>
              </a:rPr>
              <a:t>Markup</a:t>
            </a:r>
            <a:endParaRPr lang="tr-TR" sz="2400" dirty="0">
              <a:ea typeface="MS PGothic" charset="0"/>
            </a:endParaRPr>
          </a:p>
          <a:p>
            <a:pPr lvl="2" eaLnBrk="1" hangingPunct="1"/>
            <a:r>
              <a:rPr lang="tr-TR" dirty="0">
                <a:latin typeface="Cambria" panose="02040503050406030204" pitchFamily="18" charset="0"/>
                <a:cs typeface="Helvetica Neue" charset="0"/>
              </a:rPr>
              <a:t>P &gt; MC</a:t>
            </a:r>
          </a:p>
          <a:p>
            <a:pPr lvl="2" eaLnBrk="1" hangingPunct="1"/>
            <a:r>
              <a:rPr lang="tr-TR" dirty="0" err="1">
                <a:latin typeface="Cambria" panose="02040503050406030204" pitchFamily="18" charset="0"/>
                <a:cs typeface="Helvetica Neue" charset="0"/>
              </a:rPr>
              <a:t>If</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firm</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tries</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to</a:t>
            </a:r>
            <a:r>
              <a:rPr lang="tr-TR" dirty="0">
                <a:latin typeface="Cambria" panose="02040503050406030204" pitchFamily="18" charset="0"/>
                <a:cs typeface="Helvetica Neue" charset="0"/>
              </a:rPr>
              <a:t> set P = MC,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level</a:t>
            </a:r>
            <a:r>
              <a:rPr lang="tr-TR" dirty="0">
                <a:latin typeface="Cambria" panose="02040503050406030204" pitchFamily="18" charset="0"/>
                <a:cs typeface="Helvetica Neue" charset="0"/>
              </a:rPr>
              <a:t> of </a:t>
            </a:r>
            <a:r>
              <a:rPr lang="tr-TR" dirty="0" err="1">
                <a:latin typeface="Cambria" panose="02040503050406030204" pitchFamily="18" charset="0"/>
                <a:cs typeface="Helvetica Neue" charset="0"/>
              </a:rPr>
              <a:t>output</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sold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would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occur</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where</a:t>
            </a:r>
            <a:r>
              <a:rPr lang="tr-TR" dirty="0">
                <a:latin typeface="Cambria" panose="02040503050406030204" pitchFamily="18" charset="0"/>
                <a:cs typeface="Helvetica Neue" charset="0"/>
              </a:rPr>
              <a:t> ATC &gt; P, </a:t>
            </a:r>
            <a:r>
              <a:rPr lang="tr-TR" dirty="0" err="1">
                <a:latin typeface="Cambria" panose="02040503050406030204" pitchFamily="18" charset="0"/>
                <a:cs typeface="Helvetica Neue" charset="0"/>
              </a:rPr>
              <a:t>and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firm</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would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lose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profits</a:t>
            </a:r>
            <a:r>
              <a:rPr lang="tr-TR" dirty="0">
                <a:latin typeface="Cambria" panose="02040503050406030204" pitchFamily="18" charset="0"/>
                <a:cs typeface="Helvetica Neue" charset="0"/>
              </a:rPr>
              <a:t>.</a:t>
            </a:r>
          </a:p>
          <a:p>
            <a:pPr lvl="2" eaLnBrk="1" hangingPunct="1"/>
            <a:r>
              <a:rPr lang="tr-TR" dirty="0">
                <a:latin typeface="Cambria" panose="02040503050406030204" pitchFamily="18" charset="0"/>
                <a:cs typeface="Helvetica Neue" charset="0"/>
              </a:rPr>
              <a:t>Eğer firma P = MC eşitliğini kullanırsa, satılan çıktı seviyesi ATC&gt; P olduğunda ortaya çıkar ve firmanın karı azalır.</a:t>
            </a:r>
          </a:p>
          <a:p>
            <a:pPr lvl="1" eaLnBrk="1" hangingPunct="1"/>
            <a:endParaRPr lang="tr-TR" dirty="0">
              <a:ea typeface="MS PGothic" charset="0"/>
            </a:endParaRPr>
          </a:p>
          <a:p>
            <a:pPr lvl="1" eaLnBrk="1" hangingPunct="1"/>
            <a:endParaRPr lang="tr-TR"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0483">
                                            <p:txEl>
                                              <p:pRg st="6" end="6"/>
                                            </p:txEl>
                                          </p:spTgt>
                                        </p:tgtEl>
                                        <p:attrNameLst>
                                          <p:attrName>style.visibility</p:attrName>
                                        </p:attrNameLst>
                                      </p:cBhvr>
                                      <p:to>
                                        <p:strVal val="visible"/>
                                      </p:to>
                                    </p:set>
                                    <p:animEffect transition="in" filter="checkerboard(across)">
                                      <p:cBhvr>
                                        <p:cTn id="28" dur="500"/>
                                        <p:tgtEl>
                                          <p:spTgt spid="20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1507" name="Content Placeholder 2"/>
          <p:cNvSpPr>
            <a:spLocks noGrp="1"/>
          </p:cNvSpPr>
          <p:nvPr>
            <p:ph idx="1"/>
          </p:nvPr>
        </p:nvSpPr>
        <p:spPr>
          <a:xfrm>
            <a:off x="609600" y="1712913"/>
            <a:ext cx="11192933" cy="4895850"/>
          </a:xfrm>
        </p:spPr>
        <p:txBody>
          <a:bodyPr/>
          <a:lstStyle/>
          <a:p>
            <a:pPr eaLnBrk="1" hangingPunct="1"/>
            <a:r>
              <a:rPr lang="tr-TR" sz="3200" dirty="0">
                <a:ea typeface="MS PGothic" charset="0"/>
              </a:rPr>
              <a:t>Devlet müdahalesi yardımcı olabilir mi?</a:t>
            </a:r>
          </a:p>
          <a:p>
            <a:pPr lvl="1" eaLnBrk="1" hangingPunct="1"/>
            <a:r>
              <a:rPr lang="tr-TR" sz="2800" dirty="0">
                <a:ea typeface="MS PGothic" charset="0"/>
              </a:rPr>
              <a:t>Serbest giriş nedeniyle, firmalar tekelciler gibi uzun-dönemde kar elde edemezler.</a:t>
            </a:r>
          </a:p>
          <a:p>
            <a:pPr lvl="1" eaLnBrk="1" hangingPunct="1"/>
            <a:r>
              <a:rPr lang="tr-TR" sz="2800" dirty="0">
                <a:ea typeface="MS PGothic" charset="0"/>
              </a:rPr>
              <a:t>Regülasyon birçok firmanın piyasadan çıkmasına neden olabilir.</a:t>
            </a:r>
          </a:p>
          <a:p>
            <a:pPr lvl="2" eaLnBrk="1" hangingPunct="1"/>
            <a:r>
              <a:rPr lang="tr-TR" sz="2800" dirty="0">
                <a:latin typeface="Cambria" panose="02040503050406030204" pitchFamily="18" charset="0"/>
                <a:cs typeface="Helvetica Neue" charset="0"/>
              </a:rPr>
              <a:t>Daha az firma, tüketiciler için daha rahatsızlık ve daha az seçenek anlamına gelebilir.</a:t>
            </a:r>
          </a:p>
          <a:p>
            <a:pPr lvl="2" eaLnBrk="1" hangingPunct="1"/>
            <a:r>
              <a:rPr lang="tr-TR" sz="2800" dirty="0">
                <a:latin typeface="Cambria" panose="02040503050406030204" pitchFamily="18" charset="0"/>
                <a:cs typeface="Helvetica Neue" charset="0"/>
              </a:rPr>
              <a:t>Marjinal maliyet fiyatlandırılmasının regülasyonla sağlandığı durumlardaki problemleri daha önce görmüştük.</a:t>
            </a:r>
          </a:p>
          <a:p>
            <a:pPr lvl="1" eaLnBrk="1" hangingPunct="1"/>
            <a:r>
              <a:rPr lang="tr-TR" sz="2800" dirty="0" err="1">
                <a:ea typeface="MS PGothic" charset="0"/>
              </a:rPr>
              <a:t>Etkinsizlik</a:t>
            </a:r>
            <a:r>
              <a:rPr lang="tr-TR" sz="2800" dirty="0">
                <a:ea typeface="MS PGothic" charset="0"/>
              </a:rPr>
              <a:t>, hükümet müdahalesini gerektirecek kadar büyük değildir.</a:t>
            </a:r>
            <a:endParaRPr lang="tr-TR"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tr-TR" b="1" dirty="0"/>
              <a:t>Hafta #10 Konu </a:t>
            </a:r>
            <a:r>
              <a:rPr lang="tr-TR" b="1"/>
              <a:t>Başlıkları</a:t>
            </a:r>
            <a:r>
              <a:rPr lang="tr-TR"/>
              <a:t> </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tr-TR" altLang="en-US" sz="1600" dirty="0">
                <a:cs typeface="Arial" panose="020B0604020202020204" pitchFamily="34" charset="0"/>
              </a:rPr>
              <a:t>Tekelci Rekabet*</a:t>
            </a:r>
          </a:p>
          <a:p>
            <a:pPr marL="514350" indent="-514350" eaLnBrk="1" hangingPunct="1">
              <a:buFont typeface="+mj-lt"/>
              <a:buAutoNum type="arabicPeriod"/>
            </a:pPr>
            <a:r>
              <a:rPr lang="tr-TR" altLang="en-US" sz="1600" dirty="0">
                <a:cs typeface="Arial" panose="020B0604020202020204" pitchFamily="34" charset="0"/>
              </a:rPr>
              <a:t>Piyasa Yapılarının Karşılaştırılması*</a:t>
            </a:r>
          </a:p>
          <a:p>
            <a:pPr marL="514350" indent="-514350" eaLnBrk="1" hangingPunct="1">
              <a:buFont typeface="+mj-lt"/>
              <a:buAutoNum type="arabicPeriod"/>
            </a:pPr>
            <a:r>
              <a:rPr lang="tr-TR" altLang="en-US" sz="1600" dirty="0">
                <a:cs typeface="Arial" panose="020B0604020202020204" pitchFamily="34" charset="0"/>
              </a:rPr>
              <a:t>Ürün Farklılaştırması</a:t>
            </a:r>
          </a:p>
          <a:p>
            <a:pPr marL="514350" indent="-514350" eaLnBrk="1" hangingPunct="1">
              <a:buFont typeface="+mj-lt"/>
              <a:buAutoNum type="arabicPeriod"/>
            </a:pPr>
            <a:r>
              <a:rPr lang="tr-TR" altLang="en-US" sz="1600" dirty="0">
                <a:cs typeface="Arial" panose="020B0604020202020204" pitchFamily="34" charset="0"/>
              </a:rPr>
              <a:t>Tekelci Rekabet - Kısa-Dönem*</a:t>
            </a:r>
          </a:p>
          <a:p>
            <a:pPr marL="514350" indent="-514350" eaLnBrk="1" hangingPunct="1">
              <a:buFont typeface="+mj-lt"/>
              <a:buAutoNum type="arabicPeriod"/>
            </a:pPr>
            <a:r>
              <a:rPr lang="tr-TR" altLang="en-US" sz="1600" dirty="0">
                <a:cs typeface="Arial" panose="020B0604020202020204" pitchFamily="34" charset="0"/>
              </a:rPr>
              <a:t>Tekelci Rekabet - Uzun-Dönem*</a:t>
            </a:r>
          </a:p>
          <a:p>
            <a:pPr marL="514350" indent="-514350" eaLnBrk="1" hangingPunct="1">
              <a:buFont typeface="+mj-lt"/>
              <a:buAutoNum type="arabicPeriod"/>
            </a:pPr>
            <a:r>
              <a:rPr lang="tr-TR" altLang="en-US" sz="1600" dirty="0" err="1">
                <a:cs typeface="Arial" panose="020B0604020202020204" pitchFamily="34" charset="0"/>
              </a:rPr>
              <a:t>Markup</a:t>
            </a:r>
            <a:r>
              <a:rPr lang="tr-TR" altLang="en-US" sz="1600" dirty="0">
                <a:cs typeface="Arial" panose="020B0604020202020204" pitchFamily="34" charset="0"/>
              </a:rPr>
              <a:t>*</a:t>
            </a:r>
          </a:p>
          <a:p>
            <a:pPr marL="514350" indent="-514350" eaLnBrk="1" hangingPunct="1">
              <a:buFont typeface="+mj-lt"/>
              <a:buAutoNum type="arabicPeriod"/>
            </a:pPr>
            <a:r>
              <a:rPr lang="tr-TR" altLang="en-US" sz="1600" dirty="0">
                <a:cs typeface="Arial" panose="020B0604020202020204" pitchFamily="34" charset="0"/>
              </a:rPr>
              <a:t>Uzun-Dönem Piyasa Dengesi*</a:t>
            </a:r>
          </a:p>
          <a:p>
            <a:pPr marL="514350" indent="-514350" eaLnBrk="1" hangingPunct="1">
              <a:buFont typeface="+mj-lt"/>
              <a:buAutoNum type="arabicPeriod"/>
            </a:pPr>
            <a:r>
              <a:rPr lang="tr-TR" altLang="en-US" sz="1600" dirty="0">
                <a:cs typeface="Arial" panose="020B0604020202020204" pitchFamily="34" charset="0"/>
              </a:rPr>
              <a:t>Ölçek ve Çıktı</a:t>
            </a:r>
          </a:p>
          <a:p>
            <a:pPr marL="514350" indent="-514350" eaLnBrk="1" hangingPunct="1">
              <a:buFont typeface="+mj-lt"/>
              <a:buAutoNum type="arabicPeriod"/>
            </a:pPr>
            <a:r>
              <a:rPr lang="tr-TR" altLang="en-US" sz="1600" dirty="0">
                <a:cs typeface="Arial" panose="020B0604020202020204" pitchFamily="34" charset="0"/>
              </a:rPr>
              <a:t>Fazla Kapasite ve Etkinlik*</a:t>
            </a:r>
          </a:p>
          <a:p>
            <a:pPr marL="514350" indent="-514350" eaLnBrk="1" hangingPunct="1">
              <a:buFont typeface="+mj-lt"/>
              <a:buAutoNum type="arabicPeriod"/>
            </a:pPr>
            <a:r>
              <a:rPr lang="tr-TR" altLang="en-US" sz="1600" dirty="0">
                <a:cs typeface="Arial" panose="020B0604020202020204" pitchFamily="34" charset="0"/>
              </a:rPr>
              <a:t>Reklam*</a:t>
            </a:r>
          </a:p>
          <a:p>
            <a:pPr marL="514350" indent="-514350" eaLnBrk="1" hangingPunct="1">
              <a:lnSpc>
                <a:spcPct val="80000"/>
              </a:lnSpc>
              <a:buFont typeface="+mj-lt"/>
              <a:buAutoNum type="arabicPeriod"/>
            </a:pPr>
            <a:r>
              <a:rPr lang="tr-TR" altLang="en-US" sz="1600" dirty="0">
                <a:cs typeface="Arial" panose="020B0604020202020204" pitchFamily="34" charset="0"/>
              </a:rPr>
              <a:t>Oligopol*</a:t>
            </a:r>
          </a:p>
          <a:p>
            <a:pPr marL="514350" indent="-514350" eaLnBrk="1" hangingPunct="1">
              <a:lnSpc>
                <a:spcPct val="80000"/>
              </a:lnSpc>
              <a:buFont typeface="+mj-lt"/>
              <a:buAutoNum type="arabicPeriod"/>
            </a:pPr>
            <a:r>
              <a:rPr lang="tr-TR" altLang="en-US" sz="1600" dirty="0">
                <a:cs typeface="Arial" panose="020B0604020202020204" pitchFamily="34" charset="0"/>
              </a:rPr>
              <a:t>Piyasa Yapılarının Karşılaştırılması *</a:t>
            </a:r>
          </a:p>
          <a:p>
            <a:pPr marL="514350" indent="-514350" eaLnBrk="1" hangingPunct="1">
              <a:lnSpc>
                <a:spcPct val="80000"/>
              </a:lnSpc>
              <a:buFont typeface="+mj-lt"/>
              <a:buAutoNum type="arabicPeriod"/>
            </a:pPr>
            <a:r>
              <a:rPr lang="tr-TR" altLang="en-US" sz="1600" dirty="0">
                <a:cs typeface="Arial" panose="020B0604020202020204" pitchFamily="34" charset="0"/>
              </a:rPr>
              <a:t>Yoğunlaşma Oranı</a:t>
            </a:r>
          </a:p>
          <a:p>
            <a:pPr marL="514350" indent="-514350" eaLnBrk="1" hangingPunct="1">
              <a:lnSpc>
                <a:spcPct val="80000"/>
              </a:lnSpc>
              <a:buFont typeface="+mj-lt"/>
              <a:buAutoNum type="arabicPeriod"/>
            </a:pPr>
            <a:r>
              <a:rPr lang="tr-TR" altLang="en-US" sz="1600" dirty="0" err="1">
                <a:cs typeface="Arial" panose="020B0604020202020204" pitchFamily="34" charset="0"/>
              </a:rPr>
              <a:t>Duopol</a:t>
            </a:r>
            <a:r>
              <a:rPr lang="tr-TR" altLang="en-US" sz="1600" dirty="0">
                <a:cs typeface="Arial" panose="020B0604020202020204" pitchFamily="34" charset="0"/>
              </a:rPr>
              <a:t>*</a:t>
            </a:r>
          </a:p>
          <a:p>
            <a:pPr marL="514350" indent="-514350" eaLnBrk="1" hangingPunct="1">
              <a:lnSpc>
                <a:spcPct val="80000"/>
              </a:lnSpc>
              <a:buFont typeface="+mj-lt"/>
              <a:buAutoNum type="arabicPeriod"/>
            </a:pPr>
            <a:r>
              <a:rPr lang="tr-TR" altLang="en-US" sz="1600" dirty="0">
                <a:cs typeface="Arial" panose="020B0604020202020204" pitchFamily="34" charset="0"/>
              </a:rPr>
              <a:t>Kartel*</a:t>
            </a:r>
          </a:p>
          <a:p>
            <a:pPr marL="514350" indent="-514350" eaLnBrk="1" hangingPunct="1">
              <a:lnSpc>
                <a:spcPct val="80000"/>
              </a:lnSpc>
              <a:buFont typeface="+mj-lt"/>
              <a:buAutoNum type="arabicPeriod"/>
            </a:pPr>
            <a:r>
              <a:rPr lang="tr-TR" altLang="en-US" sz="1600" dirty="0">
                <a:cs typeface="Arial" panose="020B0604020202020204" pitchFamily="34" charset="0"/>
              </a:rPr>
              <a:t>Karşılıklı Bağımlılık</a:t>
            </a:r>
          </a:p>
          <a:p>
            <a:pPr marL="514350" indent="-514350" eaLnBrk="1" hangingPunct="1">
              <a:lnSpc>
                <a:spcPct val="80000"/>
              </a:lnSpc>
              <a:buFont typeface="+mj-lt"/>
              <a:buAutoNum type="arabicPeriod"/>
            </a:pPr>
            <a:r>
              <a:rPr lang="tr-TR" altLang="en-US" sz="1600" dirty="0">
                <a:cs typeface="Arial" panose="020B0604020202020204" pitchFamily="34" charset="0"/>
              </a:rPr>
              <a:t>Oligopol – İkiden Fazla Firma*</a:t>
            </a:r>
          </a:p>
          <a:p>
            <a:pPr marL="0" indent="0" eaLnBrk="1" hangingPunct="1">
              <a:buNone/>
            </a:pPr>
            <a:r>
              <a:rPr lang="tr-TR" altLang="en-US" sz="1200" dirty="0">
                <a:ea typeface="MS PGothic" charset="0"/>
              </a:rPr>
              <a:t>"*" En önemli konu başlıklarını belirtir. </a:t>
            </a:r>
          </a:p>
          <a:p>
            <a:pPr marL="0" indent="0" eaLnBrk="1" hangingPunct="1">
              <a:buNone/>
            </a:pPr>
            <a:r>
              <a:rPr lang="tr-TR" altLang="en-US" sz="1200" dirty="0" err="1">
                <a:ea typeface="MS PGothic" charset="0"/>
              </a:rPr>
              <a:t>Mateer</a:t>
            </a:r>
            <a:r>
              <a:rPr lang="tr-TR" altLang="en-US" sz="1200" dirty="0">
                <a:ea typeface="MS PGothic" charset="0"/>
              </a:rPr>
              <a:t> ve </a:t>
            </a:r>
            <a:r>
              <a:rPr lang="tr-TR" altLang="en-US" sz="1200" dirty="0" err="1">
                <a:ea typeface="MS PGothic" charset="0"/>
              </a:rPr>
              <a:t>Coppock</a:t>
            </a:r>
            <a:r>
              <a:rPr lang="tr-TR" altLang="en-US" sz="1200" dirty="0">
                <a:ea typeface="MS PGothic" charset="0"/>
              </a:rPr>
              <a:t>: Bölüm #12 ve #13</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CEDEB9A0-6EF3-624E-B5A2-2338AAAD05A2}"/>
              </a:ext>
            </a:extLst>
          </p:cNvPr>
          <p:cNvSpPr txBox="1"/>
          <p:nvPr/>
        </p:nvSpPr>
        <p:spPr>
          <a:xfrm>
            <a:off x="5344160" y="5330723"/>
            <a:ext cx="6847840" cy="152717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tr-TR" b="1" dirty="0" err="1">
                <a:ea typeface="MS PGothic" charset="0"/>
                <a:cs typeface="MS PGothic" charset="0"/>
              </a:rPr>
              <a:t>Etkinsizlik</a:t>
            </a:r>
            <a:r>
              <a:rPr lang="tr-TR" b="1" dirty="0">
                <a:ea typeface="MS PGothic" charset="0"/>
                <a:cs typeface="MS PGothic" charset="0"/>
              </a:rPr>
              <a:t> O Kadar Kötü mü?</a:t>
            </a:r>
          </a:p>
        </p:txBody>
      </p:sp>
      <p:sp>
        <p:nvSpPr>
          <p:cNvPr id="22531" name="Content Placeholder 2"/>
          <p:cNvSpPr>
            <a:spLocks noGrp="1"/>
          </p:cNvSpPr>
          <p:nvPr>
            <p:ph idx="1"/>
          </p:nvPr>
        </p:nvSpPr>
        <p:spPr/>
        <p:txBody>
          <a:bodyPr/>
          <a:lstStyle/>
          <a:p>
            <a:pPr eaLnBrk="1" hangingPunct="1"/>
            <a:r>
              <a:rPr lang="tr-TR" sz="3200" dirty="0">
                <a:ea typeface="MS PGothic" charset="0"/>
                <a:cs typeface="MS PGothic" charset="0"/>
              </a:rPr>
              <a:t>Tam rekabetçi piyasa</a:t>
            </a:r>
          </a:p>
          <a:p>
            <a:pPr lvl="1" eaLnBrk="1" hangingPunct="1"/>
            <a:r>
              <a:rPr lang="tr-TR" sz="2400" dirty="0">
                <a:ea typeface="MS PGothic" charset="0"/>
                <a:cs typeface="MS PGothic" charset="0"/>
              </a:rPr>
              <a:t>Düşük fiyat</a:t>
            </a:r>
          </a:p>
          <a:p>
            <a:pPr lvl="1" eaLnBrk="1" hangingPunct="1"/>
            <a:r>
              <a:rPr lang="tr-TR" sz="2400" dirty="0">
                <a:ea typeface="MS PGothic" charset="0"/>
                <a:cs typeface="MS PGothic" charset="0"/>
              </a:rPr>
              <a:t>Yüksek çıktı</a:t>
            </a:r>
          </a:p>
          <a:p>
            <a:pPr lvl="1" eaLnBrk="1" hangingPunct="1"/>
            <a:r>
              <a:rPr lang="tr-TR" sz="2400" dirty="0">
                <a:ea typeface="MS PGothic" charset="0"/>
                <a:cs typeface="MS PGothic" charset="0"/>
              </a:rPr>
              <a:t>Etkinlik (P = MC, minimum </a:t>
            </a:r>
            <a:r>
              <a:rPr lang="tr-TR" sz="2400" dirty="0" err="1">
                <a:ea typeface="MS PGothic" charset="0"/>
                <a:cs typeface="MS PGothic" charset="0"/>
              </a:rPr>
              <a:t>ATC'de</a:t>
            </a:r>
            <a:r>
              <a:rPr lang="tr-TR" sz="2400" dirty="0">
                <a:ea typeface="MS PGothic" charset="0"/>
                <a:cs typeface="MS PGothic" charset="0"/>
              </a:rPr>
              <a:t>)</a:t>
            </a:r>
          </a:p>
          <a:p>
            <a:pPr lvl="1" eaLnBrk="1" hangingPunct="1"/>
            <a:r>
              <a:rPr lang="tr-TR" sz="2400" dirty="0">
                <a:ea typeface="MS PGothic" charset="0"/>
                <a:cs typeface="MS PGothic" charset="0"/>
              </a:rPr>
              <a:t>Benzer ürünler (çeşitlilik yok)</a:t>
            </a:r>
          </a:p>
          <a:p>
            <a:pPr eaLnBrk="1" hangingPunct="1"/>
            <a:r>
              <a:rPr lang="tr-TR" sz="2800" dirty="0">
                <a:ea typeface="MS PGothic" charset="0"/>
                <a:cs typeface="MS PGothic" charset="0"/>
              </a:rPr>
              <a:t>Tekelci rekabetçi piyasa</a:t>
            </a:r>
          </a:p>
          <a:p>
            <a:pPr lvl="1" eaLnBrk="1" hangingPunct="1"/>
            <a:r>
              <a:rPr lang="tr-TR" sz="2400" dirty="0">
                <a:ea typeface="MS PGothic" charset="0"/>
                <a:cs typeface="MS PGothic" charset="0"/>
              </a:rPr>
              <a:t>Biraz daha yüksek fiyat</a:t>
            </a:r>
          </a:p>
          <a:p>
            <a:pPr lvl="1" eaLnBrk="1" hangingPunct="1"/>
            <a:r>
              <a:rPr lang="tr-TR" sz="2400" dirty="0">
                <a:ea typeface="MS PGothic" charset="0"/>
                <a:cs typeface="MS PGothic" charset="0"/>
              </a:rPr>
              <a:t>Biraz daha düşük çıktı</a:t>
            </a:r>
          </a:p>
          <a:p>
            <a:pPr lvl="1" eaLnBrk="1" hangingPunct="1"/>
            <a:r>
              <a:rPr lang="tr-TR" sz="2400" dirty="0" err="1">
                <a:ea typeface="MS PGothic" charset="0"/>
                <a:cs typeface="MS PGothic" charset="0"/>
              </a:rPr>
              <a:t>Etkinsizlik</a:t>
            </a:r>
            <a:r>
              <a:rPr lang="tr-TR" sz="2400" dirty="0">
                <a:ea typeface="MS PGothic" charset="0"/>
                <a:cs typeface="MS PGothic" charset="0"/>
              </a:rPr>
              <a:t> (P &gt; MC, minimum </a:t>
            </a:r>
            <a:r>
              <a:rPr lang="tr-TR" sz="2400" dirty="0" err="1">
                <a:ea typeface="MS PGothic" charset="0"/>
                <a:cs typeface="MS PGothic" charset="0"/>
              </a:rPr>
              <a:t>ATC'de</a:t>
            </a:r>
            <a:r>
              <a:rPr lang="tr-TR" sz="2400" dirty="0">
                <a:ea typeface="MS PGothic" charset="0"/>
                <a:cs typeface="MS PGothic" charset="0"/>
              </a:rPr>
              <a:t> </a:t>
            </a:r>
            <a:r>
              <a:rPr lang="tr-TR" sz="2400" dirty="0" err="1">
                <a:ea typeface="MS PGothic" charset="0"/>
                <a:cs typeface="MS PGothic" charset="0"/>
              </a:rPr>
              <a:t>degil</a:t>
            </a:r>
            <a:r>
              <a:rPr lang="tr-TR" sz="2400" dirty="0">
                <a:ea typeface="MS PGothic" charset="0"/>
                <a:cs typeface="MS PGothic" charset="0"/>
              </a:rPr>
              <a:t>)</a:t>
            </a:r>
          </a:p>
          <a:p>
            <a:pPr lvl="1" eaLnBrk="1" hangingPunct="1"/>
            <a:r>
              <a:rPr lang="tr-TR" sz="2400" dirty="0">
                <a:ea typeface="MS PGothic" charset="0"/>
                <a:cs typeface="MS PGothic" charset="0"/>
              </a:rPr>
              <a:t>Farklılaştırılmış ürünler (çeşitlilik ve seçim)</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tr-TR" b="1" dirty="0">
                <a:ea typeface="MS PGothic" charset="0"/>
              </a:rPr>
              <a:t>Ürün Farklılaştırmanın Değişen Dereceleri</a:t>
            </a:r>
          </a:p>
        </p:txBody>
      </p:sp>
      <p:sp>
        <p:nvSpPr>
          <p:cNvPr id="23555" name="Content Placeholder 2"/>
          <p:cNvSpPr>
            <a:spLocks noGrp="1"/>
          </p:cNvSpPr>
          <p:nvPr>
            <p:ph idx="1"/>
          </p:nvPr>
        </p:nvSpPr>
        <p:spPr>
          <a:xfrm>
            <a:off x="203200" y="1712913"/>
            <a:ext cx="8989484" cy="4895850"/>
          </a:xfrm>
        </p:spPr>
        <p:txBody>
          <a:bodyPr/>
          <a:lstStyle/>
          <a:p>
            <a:pPr eaLnBrk="1" hangingPunct="1"/>
            <a:r>
              <a:rPr lang="tr-TR" sz="3200" dirty="0">
                <a:ea typeface="MS PGothic" charset="0"/>
              </a:rPr>
              <a:t>Yüksek derecede farklılaştırılmış bir ürün şu anlama gelir,</a:t>
            </a:r>
          </a:p>
          <a:p>
            <a:pPr lvl="1" eaLnBrk="1" hangingPunct="1"/>
            <a:r>
              <a:rPr lang="tr-TR" sz="2800" dirty="0">
                <a:ea typeface="MS PGothic" charset="0"/>
              </a:rPr>
              <a:t>Yüksek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Yüksek fazla kapasite.</a:t>
            </a:r>
          </a:p>
          <a:p>
            <a:pPr eaLnBrk="1" hangingPunct="1"/>
            <a:r>
              <a:rPr lang="tr-TR" sz="3200" dirty="0">
                <a:ea typeface="MS PGothic" charset="0"/>
              </a:rPr>
              <a:t>Düşük derecede farklılaştırılmış bir ürün şu anlama gelir,</a:t>
            </a:r>
          </a:p>
          <a:p>
            <a:pPr lvl="1" eaLnBrk="1" hangingPunct="1"/>
            <a:r>
              <a:rPr lang="tr-TR" sz="2800" dirty="0">
                <a:ea typeface="MS PGothic" charset="0"/>
              </a:rPr>
              <a:t>Düşük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Düşük fazla kapasite.</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9192684" y="1712913"/>
            <a:ext cx="1983316" cy="225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292" y="4416426"/>
            <a:ext cx="4404784" cy="219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65" name="Title 15"/>
          <p:cNvSpPr>
            <a:spLocks noGrp="1"/>
          </p:cNvSpPr>
          <p:nvPr>
            <p:ph type="title"/>
          </p:nvPr>
        </p:nvSpPr>
        <p:spPr>
          <a:xfrm>
            <a:off x="41559" y="191510"/>
            <a:ext cx="12150442" cy="1143000"/>
          </a:xfrm>
        </p:spPr>
        <p:txBody>
          <a:bodyPr/>
          <a:lstStyle/>
          <a:p>
            <a:pPr algn="l" eaLnBrk="1" hangingPunct="1"/>
            <a:r>
              <a:rPr lang="tr-TR" b="1" dirty="0">
                <a:ea typeface="MS PGothic" charset="0"/>
              </a:rPr>
              <a:t>Farklılaştırma, Fazla Kapasite ve Etkinlik</a:t>
            </a:r>
          </a:p>
        </p:txBody>
      </p:sp>
      <p:sp>
        <p:nvSpPr>
          <p:cNvPr id="15" name="Rectangle 14">
            <a:extLst>
              <a:ext uri="{FF2B5EF4-FFF2-40B4-BE49-F238E27FC236}">
                <a16:creationId xmlns:a16="http://schemas.microsoft.com/office/drawing/2014/main" id="{481831CD-DC5C-A644-8291-701B953EB327}"/>
              </a:ext>
            </a:extLst>
          </p:cNvPr>
          <p:cNvSpPr/>
          <p:nvPr/>
        </p:nvSpPr>
        <p:spPr>
          <a:xfrm>
            <a:off x="2035442" y="5753311"/>
            <a:ext cx="2774416"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Yüksek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6" name="Rectangle 15">
            <a:extLst>
              <a:ext uri="{FF2B5EF4-FFF2-40B4-BE49-F238E27FC236}">
                <a16:creationId xmlns:a16="http://schemas.microsoft.com/office/drawing/2014/main" id="{C315C3A7-221F-E64E-94FC-4055950D80B6}"/>
              </a:ext>
            </a:extLst>
          </p:cNvPr>
          <p:cNvSpPr/>
          <p:nvPr/>
        </p:nvSpPr>
        <p:spPr>
          <a:xfrm>
            <a:off x="7845695" y="5729288"/>
            <a:ext cx="2774416"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B: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Düşük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7" name="Rectangle 16">
            <a:extLst>
              <a:ext uri="{FF2B5EF4-FFF2-40B4-BE49-F238E27FC236}">
                <a16:creationId xmlns:a16="http://schemas.microsoft.com/office/drawing/2014/main" id="{3BA54ADA-4CE9-CC43-9BEA-A261C2B25C60}"/>
              </a:ext>
            </a:extLst>
          </p:cNvPr>
          <p:cNvSpPr/>
          <p:nvPr/>
        </p:nvSpPr>
        <p:spPr>
          <a:xfrm>
            <a:off x="9805811" y="4844529"/>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8" name="Rectangle 17">
            <a:extLst>
              <a:ext uri="{FF2B5EF4-FFF2-40B4-BE49-F238E27FC236}">
                <a16:creationId xmlns:a16="http://schemas.microsoft.com/office/drawing/2014/main" id="{B0EC1B9E-9D87-7F4E-ADF0-8D6D98F3AD1E}"/>
              </a:ext>
            </a:extLst>
          </p:cNvPr>
          <p:cNvSpPr/>
          <p:nvPr/>
        </p:nvSpPr>
        <p:spPr>
          <a:xfrm>
            <a:off x="1513323" y="4687649"/>
            <a:ext cx="134826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9" name="Rectangle 18">
            <a:extLst>
              <a:ext uri="{FF2B5EF4-FFF2-40B4-BE49-F238E27FC236}">
                <a16:creationId xmlns:a16="http://schemas.microsoft.com/office/drawing/2014/main" id="{D62A3E78-8844-8F43-855B-FEF6F0B2E788}"/>
              </a:ext>
            </a:extLst>
          </p:cNvPr>
          <p:cNvSpPr/>
          <p:nvPr/>
        </p:nvSpPr>
        <p:spPr>
          <a:xfrm>
            <a:off x="3063902" y="5479505"/>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0" name="Rectangle 19">
            <a:extLst>
              <a:ext uri="{FF2B5EF4-FFF2-40B4-BE49-F238E27FC236}">
                <a16:creationId xmlns:a16="http://schemas.microsoft.com/office/drawing/2014/main" id="{F4812B79-1A67-6643-8CBE-4665FE9A2AE2}"/>
              </a:ext>
            </a:extLst>
          </p:cNvPr>
          <p:cNvSpPr/>
          <p:nvPr/>
        </p:nvSpPr>
        <p:spPr>
          <a:xfrm>
            <a:off x="9396554" y="5482324"/>
            <a:ext cx="1012971"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981201" y="1"/>
            <a:ext cx="8570913" cy="1527175"/>
          </a:xfrm>
        </p:spPr>
        <p:txBody>
          <a:bodyPr/>
          <a:lstStyle/>
          <a:p>
            <a:pPr algn="l"/>
            <a:r>
              <a:rPr lang="tr-TR" b="1" dirty="0"/>
              <a:t>Ekonomi: “</a:t>
            </a:r>
            <a:r>
              <a:rPr lang="tr-TR" b="1" dirty="0" err="1"/>
              <a:t>Hugs</a:t>
            </a:r>
            <a:r>
              <a:rPr lang="tr-TR" b="1" dirty="0"/>
              <a:t>”</a:t>
            </a:r>
            <a:endParaRPr lang="tr-TR" b="1" i="1" dirty="0"/>
          </a:p>
        </p:txBody>
      </p:sp>
      <p:sp>
        <p:nvSpPr>
          <p:cNvPr id="75778" name="Content Placeholder 2"/>
          <p:cNvSpPr>
            <a:spLocks noGrp="1"/>
          </p:cNvSpPr>
          <p:nvPr>
            <p:ph idx="1"/>
          </p:nvPr>
        </p:nvSpPr>
        <p:spPr>
          <a:xfrm>
            <a:off x="1981200" y="1712914"/>
            <a:ext cx="8229600" cy="1565274"/>
          </a:xfrm>
        </p:spPr>
        <p:txBody>
          <a:bodyPr/>
          <a:lstStyle/>
          <a:p>
            <a:r>
              <a:rPr lang="tr-TR" sz="3200" dirty="0"/>
              <a:t>“</a:t>
            </a:r>
            <a:r>
              <a:rPr lang="tr-TR" sz="3200" dirty="0" err="1"/>
              <a:t>Free</a:t>
            </a:r>
            <a:r>
              <a:rPr lang="tr-TR" sz="3200" dirty="0"/>
              <a:t> </a:t>
            </a:r>
            <a:r>
              <a:rPr lang="tr-TR" sz="3200" dirty="0" err="1"/>
              <a:t>Hugs</a:t>
            </a:r>
            <a:r>
              <a:rPr lang="tr-TR" sz="3200" dirty="0"/>
              <a:t> </a:t>
            </a:r>
            <a:r>
              <a:rPr lang="tr-TR" sz="3200" dirty="0" err="1"/>
              <a:t>Prank</a:t>
            </a:r>
            <a:r>
              <a:rPr lang="tr-TR" sz="3200" dirty="0"/>
              <a:t>: $2 Deluxe </a:t>
            </a:r>
            <a:r>
              <a:rPr lang="tr-TR" sz="3200" dirty="0" err="1"/>
              <a:t>Hugs</a:t>
            </a:r>
            <a:r>
              <a:rPr lang="tr-TR" sz="3200" dirty="0"/>
              <a:t>”</a:t>
            </a:r>
          </a:p>
          <a:p>
            <a:pPr lvl="1"/>
            <a:r>
              <a:rPr lang="tr-TR" sz="2800" dirty="0"/>
              <a:t>2 dolarlık bir kucaklaşma bedava bir kucaklaşmadan daha mı iyidir?</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579813"/>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tr-TR" b="1" dirty="0">
                <a:ea typeface="MS PGothic" charset="0"/>
              </a:rPr>
              <a:t>Reklam</a:t>
            </a:r>
          </a:p>
        </p:txBody>
      </p:sp>
      <p:sp>
        <p:nvSpPr>
          <p:cNvPr id="25603" name="Content Placeholder 2"/>
          <p:cNvSpPr>
            <a:spLocks noGrp="1"/>
          </p:cNvSpPr>
          <p:nvPr>
            <p:ph idx="1"/>
          </p:nvPr>
        </p:nvSpPr>
        <p:spPr>
          <a:xfrm>
            <a:off x="349253" y="1712913"/>
            <a:ext cx="6982883" cy="4895850"/>
          </a:xfrm>
        </p:spPr>
        <p:txBody>
          <a:bodyPr/>
          <a:lstStyle/>
          <a:p>
            <a:pPr eaLnBrk="1" hangingPunct="1"/>
            <a:r>
              <a:rPr lang="tr-TR" sz="2800" dirty="0">
                <a:ea typeface="MS PGothic" charset="0"/>
              </a:rPr>
              <a:t>Reklam</a:t>
            </a:r>
          </a:p>
          <a:p>
            <a:pPr lvl="1" eaLnBrk="1" hangingPunct="1"/>
            <a:r>
              <a:rPr lang="tr-TR" sz="2400" dirty="0" err="1">
                <a:ea typeface="MS PGothic" charset="0"/>
              </a:rPr>
              <a:t>Fiyatsız</a:t>
            </a:r>
            <a:r>
              <a:rPr lang="tr-TR" sz="2400" dirty="0">
                <a:ea typeface="MS PGothic" charset="0"/>
              </a:rPr>
              <a:t> rekabet yöntemi</a:t>
            </a:r>
          </a:p>
          <a:p>
            <a:pPr lvl="1" eaLnBrk="1" hangingPunct="1"/>
            <a:r>
              <a:rPr lang="tr-TR" sz="2400" dirty="0">
                <a:ea typeface="MS PGothic" charset="0"/>
              </a:rPr>
              <a:t>ABD'nin yıllık ekonomik çıktısının% 2'sini temsil eder</a:t>
            </a:r>
          </a:p>
          <a:p>
            <a:pPr eaLnBrk="1" hangingPunct="1"/>
            <a:r>
              <a:rPr lang="tr-TR" sz="2800" dirty="0">
                <a:ea typeface="MS PGothic" charset="0"/>
              </a:rPr>
              <a:t>Reklam neden verilir?</a:t>
            </a:r>
          </a:p>
          <a:p>
            <a:pPr lvl="1" eaLnBrk="1" hangingPunct="1"/>
            <a:r>
              <a:rPr lang="tr-TR" sz="2400" dirty="0">
                <a:ea typeface="MS PGothic" charset="0"/>
              </a:rPr>
              <a:t>Tüketicilere bilgi vermek için</a:t>
            </a:r>
          </a:p>
          <a:p>
            <a:pPr lvl="1" eaLnBrk="1" hangingPunct="1"/>
            <a:r>
              <a:rPr lang="tr-TR" sz="2400" dirty="0">
                <a:ea typeface="MS PGothic" charset="0"/>
              </a:rPr>
              <a:t>Ürünü daha da farklılaştırmak için</a:t>
            </a:r>
          </a:p>
          <a:p>
            <a:pPr lvl="1" eaLnBrk="1" hangingPunct="1"/>
            <a:r>
              <a:rPr lang="tr-TR" sz="2400" dirty="0">
                <a:ea typeface="MS PGothic" charset="0"/>
              </a:rPr>
              <a:t>Ürüne olan talebi arttırmak için</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arn(inVertical)">
                                      <p:cBhvr>
                                        <p:cTn id="15" dur="500"/>
                                        <p:tgtEl>
                                          <p:spTgt spid="276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20" dur="500"/>
                                        <p:tgtEl>
                                          <p:spTgt spid="256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5" dur="500"/>
                                        <p:tgtEl>
                                          <p:spTgt spid="2560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8"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tr-TR" b="1" dirty="0">
                <a:ea typeface="MS PGothic" charset="0"/>
              </a:rPr>
              <a:t>Reklam ve Talep</a:t>
            </a:r>
          </a:p>
        </p:txBody>
      </p:sp>
      <p:sp>
        <p:nvSpPr>
          <p:cNvPr id="2" name="TextBox 1"/>
          <p:cNvSpPr txBox="1"/>
          <p:nvPr/>
        </p:nvSpPr>
        <p:spPr>
          <a:xfrm>
            <a:off x="5190108" y="1741852"/>
            <a:ext cx="6887097" cy="1384995"/>
          </a:xfrm>
          <a:prstGeom prst="rect">
            <a:avLst/>
          </a:prstGeom>
          <a:noFill/>
        </p:spPr>
        <p:txBody>
          <a:bodyPr wrap="square" rtlCol="0">
            <a:spAutoFit/>
          </a:bodyPr>
          <a:lstStyle/>
          <a:p>
            <a:r>
              <a:rPr lang="tr-TR" sz="2800" dirty="0">
                <a:solidFill>
                  <a:schemeClr val="tx2">
                    <a:lumMod val="60000"/>
                    <a:lumOff val="40000"/>
                  </a:schemeClr>
                </a:solidFill>
                <a:latin typeface="Cambria" panose="02040503050406030204" pitchFamily="18" charset="0"/>
              </a:rPr>
              <a:t>Reklam, firma için talebin fiyat esnekliği azaltır (daha inelastik) ve firmanın talebini sağa kaydırır.</a:t>
            </a:r>
          </a:p>
        </p:txBody>
      </p:sp>
      <p:sp>
        <p:nvSpPr>
          <p:cNvPr id="8" name="Rectangle 7">
            <a:extLst>
              <a:ext uri="{FF2B5EF4-FFF2-40B4-BE49-F238E27FC236}">
                <a16:creationId xmlns:a16="http://schemas.microsoft.com/office/drawing/2014/main" id="{9C1F409E-CDD3-9340-864C-6589D106486D}"/>
              </a:ext>
            </a:extLst>
          </p:cNvPr>
          <p:cNvSpPr/>
          <p:nvPr/>
        </p:nvSpPr>
        <p:spPr>
          <a:xfrm>
            <a:off x="7455073" y="5445304"/>
            <a:ext cx="163140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Sonra</a:t>
            </a:r>
          </a:p>
        </p:txBody>
      </p:sp>
      <p:sp>
        <p:nvSpPr>
          <p:cNvPr id="9" name="Rectangle 8">
            <a:extLst>
              <a:ext uri="{FF2B5EF4-FFF2-40B4-BE49-F238E27FC236}">
                <a16:creationId xmlns:a16="http://schemas.microsoft.com/office/drawing/2014/main" id="{DF54E3D6-1BF7-3D49-A88E-8EB3ED12AC59}"/>
              </a:ext>
            </a:extLst>
          </p:cNvPr>
          <p:cNvSpPr/>
          <p:nvPr/>
        </p:nvSpPr>
        <p:spPr>
          <a:xfrm>
            <a:off x="6623954" y="56956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7651"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Tam rekabetçi piyasa</a:t>
            </a:r>
          </a:p>
          <a:p>
            <a:pPr lvl="1" eaLnBrk="1" hangingPunct="1"/>
            <a:r>
              <a:rPr lang="tr-TR" sz="2400" dirty="0">
                <a:ea typeface="MS PGothic" charset="0"/>
              </a:rPr>
              <a:t>Benzer ürünler, reklamın tekil bir firmaya yardımcı olmayacağı anlamına gelir</a:t>
            </a:r>
            <a:r>
              <a:rPr lang="tr-TR" altLang="ja-JP" sz="2400" dirty="0">
                <a:ea typeface="MS PGothic" charset="0"/>
              </a:rPr>
              <a:t>.</a:t>
            </a:r>
          </a:p>
          <a:p>
            <a:pPr lvl="1" eaLnBrk="1" hangingPunct="1"/>
            <a:r>
              <a:rPr lang="tr-TR" altLang="ja-JP" sz="2400" dirty="0">
                <a:solidFill>
                  <a:srgbClr val="FF0000"/>
                </a:solidFill>
                <a:ea typeface="MS PGothic" charset="0"/>
              </a:rPr>
              <a:t>Tam rekabetçi piyasada reklam daha az etkilidir.</a:t>
            </a:r>
          </a:p>
          <a:p>
            <a:pPr lvl="1" eaLnBrk="1" hangingPunct="1"/>
            <a:r>
              <a:rPr lang="tr-TR" sz="2400" dirty="0">
                <a:ea typeface="MS PGothic" charset="0"/>
              </a:rPr>
              <a:t>Reklam veren tekil firma maliyet açısından dezavantajlı olacaktır.</a:t>
            </a:r>
          </a:p>
          <a:p>
            <a:pPr lvl="1" eaLnBrk="1" hangingPunct="1"/>
            <a:r>
              <a:rPr lang="tr-TR" sz="2400" dirty="0">
                <a:ea typeface="MS PGothic" charset="0"/>
              </a:rPr>
              <a:t>Fakat, piyasa reklamdan yine de faydalanabilir.</a:t>
            </a:r>
          </a:p>
          <a:p>
            <a:pPr eaLnBrk="1" hangingPunct="1"/>
            <a:r>
              <a:rPr lang="tr-TR" sz="2800" dirty="0">
                <a:ea typeface="MS PGothic" charset="0"/>
              </a:rPr>
              <a:t>Örnekler:</a:t>
            </a:r>
          </a:p>
          <a:p>
            <a:pPr lvl="1" eaLnBrk="1" hangingPunct="1"/>
            <a:r>
              <a:rPr lang="tr-TR" sz="2400" dirty="0">
                <a:ea typeface="MS PGothic" charset="0"/>
              </a:rPr>
              <a:t>Et</a:t>
            </a:r>
          </a:p>
          <a:p>
            <a:pPr lvl="1" eaLnBrk="1" hangingPunct="1"/>
            <a:r>
              <a:rPr lang="tr-TR" sz="2400" dirty="0">
                <a:ea typeface="MS PGothic" charset="0"/>
              </a:rPr>
              <a:t>Sür</a:t>
            </a:r>
          </a:p>
          <a:p>
            <a:pPr lvl="1" eaLnBrk="1" hangingPunct="1"/>
            <a:r>
              <a:rPr lang="tr-TR" sz="2400" dirty="0">
                <a:ea typeface="MS PGothic" charset="0"/>
              </a:rPr>
              <a:t>Portakal Suyu</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8675"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 piyasası</a:t>
            </a:r>
          </a:p>
          <a:p>
            <a:pPr lvl="1" eaLnBrk="1" hangingPunct="1"/>
            <a:r>
              <a:rPr lang="tr-TR" sz="2400" dirty="0">
                <a:ea typeface="MS PGothic" charset="0"/>
              </a:rPr>
              <a:t>Reklam farklılaştırılmış ürünlere sahip tekil firmalar tarafından yaygın olarak kullanılır çünkü faydalıdır.</a:t>
            </a:r>
          </a:p>
          <a:p>
            <a:pPr lvl="1" eaLnBrk="1" hangingPunct="1"/>
            <a:r>
              <a:rPr lang="tr-TR" sz="2400" dirty="0">
                <a:ea typeface="MS PGothic" charset="0"/>
              </a:rPr>
              <a:t>Reklam, tekil bir firmanın ürünlerine olan talebi arttırır.</a:t>
            </a:r>
            <a:endParaRPr lang="tr-TR" altLang="ja-JP" sz="2400" dirty="0">
              <a:ea typeface="MS PGothic" charset="0"/>
            </a:endParaRPr>
          </a:p>
          <a:p>
            <a:pPr eaLnBrk="1" hangingPunct="1"/>
            <a:r>
              <a:rPr lang="tr-TR" sz="2800" dirty="0">
                <a:ea typeface="MS PGothic" charset="0"/>
              </a:rPr>
              <a:t>Örnekler:</a:t>
            </a:r>
          </a:p>
          <a:p>
            <a:pPr lvl="1" eaLnBrk="1" hangingPunct="1"/>
            <a:r>
              <a:rPr lang="tr-TR" sz="2400" dirty="0" err="1">
                <a:ea typeface="MS PGothic" charset="0"/>
              </a:rPr>
              <a:t>Fast-food</a:t>
            </a:r>
            <a:r>
              <a:rPr lang="tr-TR" sz="2400" dirty="0">
                <a:ea typeface="MS PGothic" charset="0"/>
              </a:rPr>
              <a:t> restoranları</a:t>
            </a:r>
          </a:p>
          <a:p>
            <a:pPr lvl="1" eaLnBrk="1" hangingPunct="1"/>
            <a:r>
              <a:rPr lang="tr-TR" sz="2400" dirty="0">
                <a:ea typeface="MS PGothic" charset="0"/>
              </a:rPr>
              <a:t>Giyim mağazaları</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Fiyat Ayrımcılığı (Product </a:t>
            </a:r>
            <a:r>
              <a:rPr lang="tr-TR" sz="3200" dirty="0" err="1">
                <a:ea typeface="MS PGothic" charset="0"/>
              </a:rPr>
              <a:t>Differentiation</a:t>
            </a:r>
            <a:r>
              <a:rPr lang="tr-TR" sz="3200" dirty="0">
                <a:ea typeface="MS PGothic" charset="0"/>
              </a:rPr>
              <a:t>)</a:t>
            </a:r>
          </a:p>
          <a:p>
            <a:pPr lvl="1" eaLnBrk="1" hangingPunct="1"/>
            <a:r>
              <a:rPr lang="tr-TR" sz="2800" dirty="0">
                <a:ea typeface="MS PGothic" charset="0"/>
              </a:rPr>
              <a:t>Firma aynı ürünü farklı fiyatlarda satarsa gerçekleşir.</a:t>
            </a:r>
          </a:p>
          <a:p>
            <a:pPr lvl="1" eaLnBrk="1" hangingPunct="1"/>
            <a:r>
              <a:rPr lang="tr-TR" sz="2800" dirty="0">
                <a:ea typeface="MS PGothic" charset="0"/>
              </a:rPr>
              <a:t>Firmanın karlılığını arttırır.</a:t>
            </a:r>
          </a:p>
          <a:p>
            <a:pPr lvl="1" eaLnBrk="1" hangingPunct="1"/>
            <a:r>
              <a:rPr lang="tr-TR" sz="2800" dirty="0">
                <a:ea typeface="MS PGothic" charset="0"/>
              </a:rPr>
              <a:t>Ekonomik etkinliği arttırabilir.</a:t>
            </a:r>
          </a:p>
          <a:p>
            <a:r>
              <a:rPr lang="tr-TR" sz="3200" dirty="0">
                <a:ea typeface="MS PGothic" charset="0"/>
              </a:rPr>
              <a:t>Fiyat ayrımcılığının genel kuralı</a:t>
            </a:r>
          </a:p>
          <a:p>
            <a:pPr lvl="1"/>
            <a:r>
              <a:rPr lang="tr-TR" sz="2800" dirty="0">
                <a:ea typeface="MS PGothic" charset="0"/>
              </a:rPr>
              <a:t>Göreceli olarak daha inelastik tüketici grubuna daha yüksek fiyat</a:t>
            </a:r>
          </a:p>
          <a:p>
            <a:pPr lvl="1"/>
            <a:r>
              <a:rPr lang="tr-TR" sz="2800" dirty="0">
                <a:ea typeface="MS PGothic" charset="0"/>
              </a:rPr>
              <a:t>Göreceli olarak daha elastik tüketici grubuna daha düşük fiyat</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9699" name="Content Placeholder 2"/>
          <p:cNvSpPr>
            <a:spLocks noGrp="1"/>
          </p:cNvSpPr>
          <p:nvPr>
            <p:ph idx="1"/>
          </p:nvPr>
        </p:nvSpPr>
        <p:spPr>
          <a:xfrm>
            <a:off x="609600" y="1649413"/>
            <a:ext cx="6858000" cy="4895850"/>
          </a:xfrm>
        </p:spPr>
        <p:txBody>
          <a:bodyPr/>
          <a:lstStyle/>
          <a:p>
            <a:pPr eaLnBrk="1" hangingPunct="1"/>
            <a:r>
              <a:rPr lang="tr-TR" sz="2800" dirty="0">
                <a:ea typeface="MS PGothic" charset="0"/>
              </a:rPr>
              <a:t>Tekel</a:t>
            </a:r>
          </a:p>
          <a:p>
            <a:pPr lvl="1" eaLnBrk="1" hangingPunct="1"/>
            <a:r>
              <a:rPr lang="tr-TR" sz="2400" dirty="0">
                <a:ea typeface="MS PGothic" charset="0"/>
              </a:rPr>
              <a:t>Ürünün yakın ikamesi olmadığı ve tüketicinin seçimi sınırlı olduğu için reklam vermek çok da gerekli değildir.</a:t>
            </a:r>
          </a:p>
          <a:p>
            <a:pPr lvl="1" eaLnBrk="1" hangingPunct="1"/>
            <a:r>
              <a:rPr lang="tr-TR" sz="2400" dirty="0">
                <a:ea typeface="MS PGothic" charset="0"/>
              </a:rPr>
              <a:t>Yalnızca tüketiciyi ürün hakkında bilgilendirmek ve talebi canlandırmak için reklam verebilir.</a:t>
            </a:r>
          </a:p>
          <a:p>
            <a:pPr eaLnBrk="1" hangingPunct="1"/>
            <a:r>
              <a:rPr lang="tr-TR" sz="2800" dirty="0">
                <a:ea typeface="MS PGothic" charset="0"/>
              </a:rPr>
              <a:t>Örnek:</a:t>
            </a:r>
          </a:p>
          <a:p>
            <a:pPr lvl="1" eaLnBrk="1" hangingPunct="1"/>
            <a:r>
              <a:rPr lang="tr-TR" sz="2400" dirty="0">
                <a:ea typeface="MS PGothic" charset="0"/>
              </a:rPr>
              <a:t>De </a:t>
            </a:r>
            <a:r>
              <a:rPr lang="tr-TR" sz="2400" dirty="0" err="1">
                <a:ea typeface="MS PGothic" charset="0"/>
              </a:rPr>
              <a:t>Beers</a:t>
            </a:r>
            <a:r>
              <a:rPr lang="tr-TR" sz="2400" dirty="0">
                <a:ea typeface="MS PGothic" charset="0"/>
              </a:rPr>
              <a:t> (elmas tekeli)</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tr-TR" b="1" dirty="0">
                <a:ea typeface="MS PGothic" charset="0"/>
              </a:rPr>
              <a:t>Reklamın Negatif Etkileri</a:t>
            </a:r>
          </a:p>
        </p:txBody>
      </p:sp>
      <p:sp>
        <p:nvSpPr>
          <p:cNvPr id="30723"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Reklam vermek maliyeti arttırır</a:t>
            </a:r>
          </a:p>
          <a:p>
            <a:pPr lvl="1" eaLnBrk="1" hangingPunct="1"/>
            <a:r>
              <a:rPr lang="tr-TR" sz="2800" dirty="0">
                <a:ea typeface="MS PGothic" charset="0"/>
              </a:rPr>
              <a:t>Bir firma reklam verir, diğerleri onu takip eder.</a:t>
            </a:r>
          </a:p>
          <a:p>
            <a:pPr lvl="2" eaLnBrk="1" hangingPunct="1"/>
            <a:r>
              <a:rPr lang="tr-TR" dirty="0">
                <a:latin typeface="Cambria" panose="02040503050406030204" pitchFamily="18" charset="0"/>
                <a:cs typeface="Helvetica Neue" charset="0"/>
              </a:rPr>
              <a:t>Tüm firmalar reklam verdiğinde, talebi artıran etkiler birbirini iptal edebilir.</a:t>
            </a:r>
          </a:p>
          <a:p>
            <a:pPr lvl="2" eaLnBrk="1" hangingPunct="1"/>
            <a:r>
              <a:rPr lang="tr-TR" dirty="0">
                <a:latin typeface="Cambria" panose="02040503050406030204" pitchFamily="18" charset="0"/>
                <a:cs typeface="Helvetica Neue" charset="0"/>
              </a:rPr>
              <a:t>Genel talep değişikliği yok, ancak daha yüksek maliyetler var.</a:t>
            </a:r>
          </a:p>
          <a:p>
            <a:pPr lvl="2" eaLnBrk="1" hangingPunct="1"/>
            <a:r>
              <a:rPr lang="tr-TR" dirty="0">
                <a:latin typeface="Cambria" panose="02040503050406030204" pitchFamily="18" charset="0"/>
                <a:cs typeface="Helvetica Neue" charset="0"/>
              </a:rPr>
              <a:t>Tüketiciler için fiyat da yükselir.</a:t>
            </a:r>
          </a:p>
          <a:p>
            <a:pPr lvl="2" eaLnBrk="1" hangingPunct="1"/>
            <a:r>
              <a:rPr lang="tr-TR" dirty="0">
                <a:latin typeface="Cambria" panose="02040503050406030204" pitchFamily="18" charset="0"/>
                <a:cs typeface="Helvetica Neue" charset="0"/>
              </a:rPr>
              <a:t>İş Çalma Dışsallığı (Business </a:t>
            </a:r>
            <a:r>
              <a:rPr lang="tr-TR" dirty="0" err="1">
                <a:latin typeface="Cambria" panose="02040503050406030204" pitchFamily="18" charset="0"/>
                <a:cs typeface="Helvetica Neue" charset="0"/>
              </a:rPr>
              <a:t>Stealing</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Externality</a:t>
            </a:r>
            <a:r>
              <a:rPr lang="tr-TR" dirty="0">
                <a:latin typeface="Cambria" panose="02040503050406030204" pitchFamily="18" charset="0"/>
                <a:cs typeface="Helvetica Neue" charset="0"/>
              </a:rPr>
              <a:t>): Hiçbir bağımsız firma kolayca pazar payı kazanamaz, ancak müşteri tabanını korumak için reklam vermeye mecbur hisseder.</a:t>
            </a:r>
          </a:p>
          <a:p>
            <a:pPr lvl="1" eaLnBrk="1" hangingPunct="1"/>
            <a:r>
              <a:rPr lang="tr-TR" sz="2800" dirty="0">
                <a:ea typeface="MS PGothic" charset="0"/>
              </a:rPr>
              <a:t>İlham veren marka sadakati (</a:t>
            </a:r>
            <a:r>
              <a:rPr lang="tr-TR" sz="2800" dirty="0" err="1">
                <a:ea typeface="MS PGothic" charset="0"/>
              </a:rPr>
              <a:t>inspiring</a:t>
            </a:r>
            <a:r>
              <a:rPr lang="tr-TR" sz="2800" dirty="0">
                <a:ea typeface="MS PGothic" charset="0"/>
              </a:rPr>
              <a:t> </a:t>
            </a:r>
            <a:r>
              <a:rPr lang="tr-TR" sz="2800" dirty="0" err="1">
                <a:ea typeface="MS PGothic" charset="0"/>
              </a:rPr>
              <a:t>brand</a:t>
            </a:r>
            <a:r>
              <a:rPr lang="tr-TR" sz="2800" dirty="0">
                <a:ea typeface="MS PGothic" charset="0"/>
              </a:rPr>
              <a:t> </a:t>
            </a:r>
            <a:r>
              <a:rPr lang="tr-TR" sz="2800" dirty="0" err="1">
                <a:ea typeface="MS PGothic" charset="0"/>
              </a:rPr>
              <a:t>loyalty</a:t>
            </a:r>
            <a:r>
              <a:rPr lang="tr-TR" sz="2800" dirty="0">
                <a:ea typeface="MS PGothic" charset="0"/>
              </a:rPr>
              <a:t>)</a:t>
            </a:r>
          </a:p>
          <a:p>
            <a:pPr lvl="2" eaLnBrk="1" hangingPunct="1"/>
            <a:r>
              <a:rPr lang="tr-TR" dirty="0">
                <a:latin typeface="Cambria" panose="02040503050406030204" pitchFamily="18" charset="0"/>
                <a:cs typeface="Helvetica Neue" charset="0"/>
              </a:rPr>
              <a:t>Daha inelastik talep yaratır, bu da fiyatları yükseltir.</a:t>
            </a:r>
          </a:p>
          <a:p>
            <a:pPr eaLnBrk="1" hangingPunct="1"/>
            <a:endParaRPr lang="tr-TR" sz="3200" dirty="0">
              <a:ea typeface="MS PGothic" charset="0"/>
            </a:endParaRPr>
          </a:p>
          <a:p>
            <a:pPr eaLnBrk="1" hangingPunct="1"/>
            <a:endParaRPr lang="tr-TR"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20" dur="500"/>
                                        <p:tgtEl>
                                          <p:spTgt spid="307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5" dur="500"/>
                                        <p:tgtEl>
                                          <p:spTgt spid="30723">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8" dur="500"/>
                                        <p:tgtEl>
                                          <p:spTgt spid="3072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nodeType="clickEffect">
                                  <p:stCondLst>
                                    <p:cond delay="0"/>
                                  </p:stCondLst>
                                  <p:childTnLst>
                                    <p:set>
                                      <p:cBhvr>
                                        <p:cTn id="32"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33"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tr-TR" b="1" dirty="0">
                <a:ea typeface="MS PGothic" charset="0"/>
                <a:cs typeface="Arial" charset="0"/>
              </a:rPr>
              <a:t>Reklamın Maliyetleri Arttırması</a:t>
            </a:r>
            <a:endParaRPr lang="tr-TR" b="1" dirty="0">
              <a:ea typeface="MS PGothic" charset="0"/>
              <a:cs typeface="MS PGothic" charset="0"/>
            </a:endParaRPr>
          </a:p>
        </p:txBody>
      </p:sp>
      <p:sp>
        <p:nvSpPr>
          <p:cNvPr id="11" name="Rectangle 10">
            <a:extLst>
              <a:ext uri="{FF2B5EF4-FFF2-40B4-BE49-F238E27FC236}">
                <a16:creationId xmlns:a16="http://schemas.microsoft.com/office/drawing/2014/main" id="{267F06DC-F27F-804E-ABFF-0CBF47FE8AF7}"/>
              </a:ext>
            </a:extLst>
          </p:cNvPr>
          <p:cNvSpPr/>
          <p:nvPr/>
        </p:nvSpPr>
        <p:spPr>
          <a:xfrm>
            <a:off x="9051641" y="2010475"/>
            <a:ext cx="197399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9BA5D4CC-E01D-2140-9111-C945DDCBEDE2}"/>
              </a:ext>
            </a:extLst>
          </p:cNvPr>
          <p:cNvSpPr/>
          <p:nvPr/>
        </p:nvSpPr>
        <p:spPr>
          <a:xfrm>
            <a:off x="9118745" y="12130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ReklamdanSonra</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3" name="Rectangle 12">
            <a:extLst>
              <a:ext uri="{FF2B5EF4-FFF2-40B4-BE49-F238E27FC236}">
                <a16:creationId xmlns:a16="http://schemas.microsoft.com/office/drawing/2014/main" id="{9C6090E6-FC98-8741-9FF2-0EDE4D639D23}"/>
              </a:ext>
            </a:extLst>
          </p:cNvPr>
          <p:cNvSpPr/>
          <p:nvPr/>
        </p:nvSpPr>
        <p:spPr>
          <a:xfrm>
            <a:off x="1181349" y="1673802"/>
            <a:ext cx="972415" cy="32782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2000" b="1" dirty="0" err="1">
                <a:effectLst/>
                <a:latin typeface="Cambria" panose="02040503050406030204" pitchFamily="18" charset="0"/>
                <a:ea typeface="MS Mincho" panose="02020609040205080304" pitchFamily="49" charset="-128"/>
                <a:cs typeface="Times New Roman" panose="02020603050405020304" pitchFamily="18" charset="0"/>
              </a:rPr>
              <a:t>Maliyet</a:t>
            </a:r>
            <a:endParaRPr lang="en-US" sz="2000" b="1"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tr-TR" b="1" dirty="0"/>
              <a:t>Ekonomi: </a:t>
            </a:r>
            <a:r>
              <a:rPr lang="tr-TR" b="1" i="1" dirty="0"/>
              <a:t>Mad Men</a:t>
            </a:r>
            <a:endParaRPr lang="tr-TR" b="1" dirty="0"/>
          </a:p>
        </p:txBody>
      </p:sp>
      <p:sp>
        <p:nvSpPr>
          <p:cNvPr id="96258" name="Content Placeholder 2"/>
          <p:cNvSpPr>
            <a:spLocks noGrp="1"/>
          </p:cNvSpPr>
          <p:nvPr>
            <p:ph idx="1"/>
          </p:nvPr>
        </p:nvSpPr>
        <p:spPr>
          <a:xfrm>
            <a:off x="1981199" y="1712914"/>
            <a:ext cx="9230751" cy="2422988"/>
          </a:xfrm>
        </p:spPr>
        <p:txBody>
          <a:bodyPr/>
          <a:lstStyle/>
          <a:p>
            <a:r>
              <a:rPr lang="tr-TR" dirty="0"/>
              <a:t>"Mad Men"</a:t>
            </a:r>
          </a:p>
          <a:p>
            <a:pPr lvl="1"/>
            <a:r>
              <a:rPr lang="tr-TR" dirty="0"/>
              <a:t>“</a:t>
            </a:r>
            <a:r>
              <a:rPr lang="tr-TR" dirty="0" err="1"/>
              <a:t>Smoke</a:t>
            </a:r>
            <a:r>
              <a:rPr lang="tr-TR" dirty="0"/>
              <a:t> </a:t>
            </a:r>
            <a:r>
              <a:rPr lang="tr-TR" dirty="0" err="1"/>
              <a:t>Gets</a:t>
            </a:r>
            <a:r>
              <a:rPr lang="tr-TR" dirty="0"/>
              <a:t> in </a:t>
            </a:r>
            <a:r>
              <a:rPr lang="tr-TR" dirty="0" err="1"/>
              <a:t>Your</a:t>
            </a:r>
            <a:r>
              <a:rPr lang="tr-TR" dirty="0"/>
              <a:t> </a:t>
            </a:r>
            <a:r>
              <a:rPr lang="tr-TR" dirty="0" err="1"/>
              <a:t>Eyes</a:t>
            </a:r>
            <a:r>
              <a:rPr lang="tr-TR" dirty="0"/>
              <a:t>”</a:t>
            </a:r>
          </a:p>
          <a:p>
            <a:pPr lvl="1"/>
            <a:r>
              <a:rPr lang="tr-TR" dirty="0"/>
              <a:t>“</a:t>
            </a:r>
            <a:r>
              <a:rPr lang="tr-TR" dirty="0" err="1"/>
              <a:t>Everybody</a:t>
            </a:r>
            <a:r>
              <a:rPr lang="tr-TR" dirty="0"/>
              <a:t> </a:t>
            </a:r>
            <a:r>
              <a:rPr lang="tr-TR" dirty="0" err="1"/>
              <a:t>else’s</a:t>
            </a:r>
            <a:r>
              <a:rPr lang="tr-TR" dirty="0"/>
              <a:t> </a:t>
            </a:r>
            <a:r>
              <a:rPr lang="tr-TR" dirty="0" err="1"/>
              <a:t>tobacco</a:t>
            </a:r>
            <a:r>
              <a:rPr lang="tr-TR" dirty="0"/>
              <a:t> is </a:t>
            </a:r>
            <a:r>
              <a:rPr lang="tr-TR" dirty="0" err="1"/>
              <a:t>poisonous</a:t>
            </a:r>
            <a:r>
              <a:rPr lang="tr-TR" dirty="0"/>
              <a:t>. </a:t>
            </a:r>
            <a:r>
              <a:rPr lang="tr-TR" dirty="0" err="1"/>
              <a:t>Lucky</a:t>
            </a:r>
            <a:r>
              <a:rPr lang="tr-TR" dirty="0"/>
              <a:t> </a:t>
            </a:r>
            <a:r>
              <a:rPr lang="tr-TR" dirty="0" err="1"/>
              <a:t>Strike’s</a:t>
            </a:r>
            <a:r>
              <a:rPr lang="tr-TR" dirty="0"/>
              <a:t> is </a:t>
            </a:r>
            <a:r>
              <a:rPr lang="tr-TR" dirty="0" err="1"/>
              <a:t>toasted</a:t>
            </a:r>
            <a:r>
              <a:rPr lang="tr-TR" dirty="0"/>
              <a:t>.”</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tr-TR" b="1" dirty="0">
                <a:ea typeface="MS PGothic" charset="0"/>
              </a:rPr>
              <a:t>Reklamın Negatif Etkileri</a:t>
            </a:r>
          </a:p>
        </p:txBody>
      </p:sp>
      <p:sp>
        <p:nvSpPr>
          <p:cNvPr id="31747" name="Content Placeholder 2"/>
          <p:cNvSpPr>
            <a:spLocks noGrp="1"/>
          </p:cNvSpPr>
          <p:nvPr>
            <p:ph idx="1"/>
          </p:nvPr>
        </p:nvSpPr>
        <p:spPr>
          <a:xfrm>
            <a:off x="203201" y="1712913"/>
            <a:ext cx="8856393" cy="4895850"/>
          </a:xfrm>
        </p:spPr>
        <p:txBody>
          <a:bodyPr/>
          <a:lstStyle/>
          <a:p>
            <a:pPr eaLnBrk="1" hangingPunct="1"/>
            <a:r>
              <a:rPr lang="tr-TR" sz="2400" dirty="0">
                <a:ea typeface="MS PGothic" charset="0"/>
              </a:rPr>
              <a:t>Birçok reklam bilgilendirici olmaktan çok ikna edicidir</a:t>
            </a:r>
          </a:p>
          <a:p>
            <a:pPr lvl="1" eaLnBrk="1" hangingPunct="1"/>
            <a:r>
              <a:rPr lang="tr-TR" sz="2000" dirty="0">
                <a:ea typeface="MS PGothic" charset="0"/>
              </a:rPr>
              <a:t>Çizgiyi aşıp faydalı olmaktan ziyade </a:t>
            </a:r>
            <a:r>
              <a:rPr lang="tr-TR" sz="2000" dirty="0" err="1">
                <a:ea typeface="MS PGothic" charset="0"/>
              </a:rPr>
              <a:t>manipülatif</a:t>
            </a:r>
            <a:r>
              <a:rPr lang="tr-TR" sz="2000" dirty="0">
                <a:ea typeface="MS PGothic" charset="0"/>
              </a:rPr>
              <a:t> olabilirler.</a:t>
            </a:r>
          </a:p>
          <a:p>
            <a:pPr lvl="1" eaLnBrk="1" hangingPunct="1"/>
            <a:r>
              <a:rPr lang="tr-TR" sz="2000" dirty="0">
                <a:ea typeface="MS PGothic" charset="0"/>
              </a:rPr>
              <a:t>Bir ürün hakkında yalan söylemeye teşvik eder</a:t>
            </a:r>
          </a:p>
          <a:p>
            <a:pPr eaLnBrk="1" hangingPunct="1"/>
            <a:r>
              <a:rPr lang="tr-TR" sz="2400" dirty="0">
                <a:ea typeface="MS PGothic" charset="0"/>
              </a:rPr>
              <a:t>Reklam </a:t>
            </a:r>
            <a:r>
              <a:rPr lang="tr-TR" sz="2400" dirty="0" err="1">
                <a:ea typeface="MS PGothic" charset="0"/>
              </a:rPr>
              <a:t>regülsyonları</a:t>
            </a:r>
            <a:endParaRPr lang="tr-TR" sz="2400" dirty="0">
              <a:ea typeface="MS PGothic" charset="0"/>
            </a:endParaRPr>
          </a:p>
          <a:p>
            <a:pPr lvl="1" eaLnBrk="1" hangingPunct="1"/>
            <a:r>
              <a:rPr lang="tr-TR" sz="2000" dirty="0">
                <a:ea typeface="MS PGothic" charset="0"/>
              </a:rPr>
              <a:t>FTC (Federal </a:t>
            </a:r>
            <a:r>
              <a:rPr lang="tr-TR" sz="2000" dirty="0" err="1">
                <a:ea typeface="MS PGothic" charset="0"/>
              </a:rPr>
              <a:t>Trade</a:t>
            </a:r>
            <a:r>
              <a:rPr lang="tr-TR" sz="2000" dirty="0">
                <a:ea typeface="MS PGothic" charset="0"/>
              </a:rPr>
              <a:t> </a:t>
            </a:r>
            <a:r>
              <a:rPr lang="tr-TR" sz="2000" dirty="0" err="1">
                <a:ea typeface="MS PGothic" charset="0"/>
              </a:rPr>
              <a:t>Commission</a:t>
            </a:r>
            <a:r>
              <a:rPr lang="tr-TR" sz="2000" dirty="0">
                <a:ea typeface="MS PGothic" charset="0"/>
              </a:rPr>
              <a:t>) reklamı </a:t>
            </a:r>
            <a:r>
              <a:rPr lang="tr-TR" sz="2000" dirty="0" err="1">
                <a:ea typeface="MS PGothic" charset="0"/>
              </a:rPr>
              <a:t>regüle</a:t>
            </a:r>
            <a:r>
              <a:rPr lang="tr-TR" sz="2000" dirty="0">
                <a:ea typeface="MS PGothic" charset="0"/>
              </a:rPr>
              <a:t> eden kurumdur.</a:t>
            </a:r>
          </a:p>
          <a:p>
            <a:pPr lvl="1" eaLnBrk="1" hangingPunct="1"/>
            <a:r>
              <a:rPr lang="tr-TR" sz="2000" dirty="0">
                <a:ea typeface="MS PGothic" charset="0"/>
              </a:rPr>
              <a:t>Hedef: reklamcılıkta doğruluk yasalarını uygulamak</a:t>
            </a:r>
          </a:p>
          <a:p>
            <a:pPr lvl="1" eaLnBrk="1" hangingPunct="1"/>
            <a:r>
              <a:rPr lang="tr-TR" sz="2000" dirty="0">
                <a:ea typeface="MS PGothic" charset="0"/>
              </a:rPr>
              <a:t>Yiyecek, ilaç, besin takviyeleri, alkol ve tütüne özel ilgi gösterilmesi</a:t>
            </a:r>
          </a:p>
          <a:p>
            <a:pPr lvl="1" eaLnBrk="1" hangingPunct="1"/>
            <a:r>
              <a:rPr lang="tr-TR" sz="2000" dirty="0">
                <a:ea typeface="MS PGothic" charset="0"/>
              </a:rPr>
              <a:t>İnternet, asılsız iddiaları artırdı.</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tr-TR" b="1" dirty="0">
                <a:ea typeface="MS PGothic" charset="0"/>
              </a:rPr>
              <a:t>Sonuç</a:t>
            </a:r>
          </a:p>
        </p:txBody>
      </p:sp>
      <p:sp>
        <p:nvSpPr>
          <p:cNvPr id="69634" name="Content Placeholder 2"/>
          <p:cNvSpPr>
            <a:spLocks noGrp="1"/>
          </p:cNvSpPr>
          <p:nvPr>
            <p:ph idx="1"/>
          </p:nvPr>
        </p:nvSpPr>
        <p:spPr>
          <a:xfrm>
            <a:off x="609599" y="1712913"/>
            <a:ext cx="11467605" cy="4895850"/>
          </a:xfrm>
        </p:spPr>
        <p:txBody>
          <a:bodyPr/>
          <a:lstStyle/>
          <a:p>
            <a:pPr eaLnBrk="1" hangingPunct="1"/>
            <a:r>
              <a:rPr lang="tr-TR" sz="3200" dirty="0">
                <a:ea typeface="MS PGothic" charset="0"/>
              </a:rPr>
              <a:t>Tekelci rekabet piyasası</a:t>
            </a:r>
          </a:p>
          <a:p>
            <a:pPr lvl="1" eaLnBrk="1" hangingPunct="1"/>
            <a:r>
              <a:rPr lang="tr-TR" sz="2800" dirty="0">
                <a:ea typeface="MS PGothic" charset="0"/>
              </a:rPr>
              <a:t>Pek çok rakip firma farklılaştırılmış ürünler ürettiğinde mevcuttur. </a:t>
            </a:r>
          </a:p>
          <a:p>
            <a:pPr lvl="1" eaLnBrk="1" hangingPunct="1"/>
            <a:r>
              <a:rPr lang="tr-TR" sz="2800" dirty="0">
                <a:ea typeface="MS PGothic" charset="0"/>
              </a:rPr>
              <a:t>Hem tam rekabetçi piyasa hem de tekel piyasası özelliklerine sahiptir.</a:t>
            </a:r>
          </a:p>
          <a:p>
            <a:pPr lvl="1" eaLnBrk="1" hangingPunct="1"/>
            <a:r>
              <a:rPr lang="tr-TR" sz="2800" dirty="0">
                <a:ea typeface="MS PGothic" charset="0"/>
              </a:rPr>
              <a:t>Fiyatlar, çıktı seviyesi ve etkinlik açısından incelendiğinde tam rekabetçi piyasaya tekel piyasasından daha yakındır.</a:t>
            </a:r>
          </a:p>
          <a:p>
            <a:pPr lvl="1" eaLnBrk="1" hangingPunct="1"/>
            <a:r>
              <a:rPr lang="tr-TR" sz="2800" dirty="0">
                <a:ea typeface="MS PGothic" charset="0"/>
              </a:rPr>
              <a:t>Diğer piyasa türlerine göre daha yaygındır.</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1682" name="Content Placeholder 2"/>
          <p:cNvSpPr>
            <a:spLocks noGrp="1"/>
          </p:cNvSpPr>
          <p:nvPr>
            <p:ph idx="1"/>
          </p:nvPr>
        </p:nvSpPr>
        <p:spPr>
          <a:xfrm>
            <a:off x="609600" y="1712913"/>
            <a:ext cx="10972800" cy="4895850"/>
          </a:xfrm>
        </p:spPr>
        <p:txBody>
          <a:bodyPr/>
          <a:lstStyle/>
          <a:p>
            <a:r>
              <a:rPr lang="tr-TR" sz="3200" dirty="0">
                <a:ea typeface="MS PGothic" charset="0"/>
              </a:rPr>
              <a:t>Tekelci rekabet, serbest giriş ve farklılaştırılmış ürünler satan birçok firma ile karakterize edilen bir pazardır.</a:t>
            </a:r>
          </a:p>
          <a:p>
            <a:r>
              <a:rPr lang="tr-TR" sz="3200" dirty="0">
                <a:ea typeface="MS PGothic" charset="0"/>
              </a:rPr>
              <a:t>Ürünlerin farklılaşması üç şekilde gerçekleşir:</a:t>
            </a:r>
          </a:p>
          <a:p>
            <a:pPr lvl="1"/>
            <a:r>
              <a:rPr lang="tr-TR" sz="2800" dirty="0">
                <a:ea typeface="MS PGothic" charset="0"/>
              </a:rPr>
              <a:t>Stil ya da tip</a:t>
            </a:r>
          </a:p>
          <a:p>
            <a:pPr lvl="1"/>
            <a:r>
              <a:rPr lang="tr-TR" sz="2800" dirty="0" err="1">
                <a:ea typeface="MS PGothic" charset="0"/>
              </a:rPr>
              <a:t>Lokasyon</a:t>
            </a:r>
            <a:endParaRPr lang="tr-TR" sz="2800" dirty="0">
              <a:ea typeface="MS PGothic" charset="0"/>
            </a:endParaRPr>
          </a:p>
          <a:p>
            <a:pPr lvl="1"/>
            <a:r>
              <a:rPr lang="tr-TR" sz="2800" dirty="0">
                <a:ea typeface="MS PGothic" charset="0"/>
              </a:rPr>
              <a:t>Kalite</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3730" name="Content Placeholder 2"/>
          <p:cNvSpPr>
            <a:spLocks noGrp="1"/>
          </p:cNvSpPr>
          <p:nvPr>
            <p:ph idx="1"/>
          </p:nvPr>
        </p:nvSpPr>
        <p:spPr>
          <a:xfrm>
            <a:off x="609600" y="1712913"/>
            <a:ext cx="10972800" cy="4895850"/>
          </a:xfrm>
        </p:spPr>
        <p:txBody>
          <a:bodyPr/>
          <a:lstStyle/>
          <a:p>
            <a:r>
              <a:rPr lang="tr-TR" sz="3200" dirty="0">
                <a:ea typeface="MS PGothic" charset="0"/>
              </a:rPr>
              <a:t>Tekelci firmalar gibi tekelci rekabet firmalar da aşağı-doğru eğimli talep eğrilerine sahip fiyat yapıcılardır (</a:t>
            </a:r>
            <a:r>
              <a:rPr lang="tr-TR" sz="3200" dirty="0" err="1">
                <a:ea typeface="MS PGothic" charset="0"/>
              </a:rPr>
              <a:t>price</a:t>
            </a:r>
            <a:r>
              <a:rPr lang="tr-TR" sz="3200" dirty="0">
                <a:ea typeface="MS PGothic" charset="0"/>
              </a:rPr>
              <a:t> </a:t>
            </a:r>
            <a:r>
              <a:rPr lang="tr-TR" sz="3200" dirty="0" err="1">
                <a:ea typeface="MS PGothic" charset="0"/>
              </a:rPr>
              <a:t>maker</a:t>
            </a:r>
            <a:r>
              <a:rPr lang="tr-TR" sz="3200" dirty="0">
                <a:ea typeface="MS PGothic" charset="0"/>
              </a:rPr>
              <a:t>).</a:t>
            </a:r>
          </a:p>
          <a:p>
            <a:pPr lvl="1"/>
            <a:r>
              <a:rPr lang="tr-TR" sz="2800" dirty="0">
                <a:ea typeface="MS PGothic" charset="0"/>
              </a:rPr>
              <a:t>Talep eğrisi aşağı-doğru eğimli olduğu zaman, firma fiyatı marjinal maliyetin üzerine çıkarabilir.</a:t>
            </a:r>
          </a:p>
          <a:p>
            <a:pPr lvl="1"/>
            <a:r>
              <a:rPr lang="tr-TR" sz="2800" dirty="0">
                <a:ea typeface="MS PGothic" charset="0"/>
              </a:rPr>
              <a:t>Bu, fazla kapasiteye ve etkinsiz bir çıktı seviyesine yol açar.</a:t>
            </a:r>
          </a:p>
          <a:p>
            <a:r>
              <a:rPr lang="tr-TR" sz="3200" dirty="0">
                <a:ea typeface="MS PGothic" charset="0"/>
              </a:rPr>
              <a:t>Tekelci rekabet büyük ölçüde faydalıdır.</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5778" name="Content Placeholder 2"/>
          <p:cNvSpPr>
            <a:spLocks noGrp="1"/>
          </p:cNvSpPr>
          <p:nvPr>
            <p:ph idx="1"/>
          </p:nvPr>
        </p:nvSpPr>
        <p:spPr>
          <a:xfrm>
            <a:off x="609600" y="1712913"/>
            <a:ext cx="10972800" cy="4895850"/>
          </a:xfrm>
        </p:spPr>
        <p:txBody>
          <a:bodyPr/>
          <a:lstStyle/>
          <a:p>
            <a:r>
              <a:rPr lang="tr-TR" sz="3200" dirty="0">
                <a:ea typeface="MS PGothic" charset="0"/>
              </a:rPr>
              <a:t>Uzun-dönemde, serbest giriş ve çıkış, tekelci rekabet firmalarının pozitif ekonomik karlar elde etmelerine izin vermez.</a:t>
            </a:r>
          </a:p>
          <a:p>
            <a:r>
              <a:rPr lang="tr-TR" sz="3200" dirty="0">
                <a:ea typeface="MS PGothic" charset="0"/>
              </a:rPr>
              <a:t>Reklamın yararlı işlevleri vardır:</a:t>
            </a:r>
          </a:p>
          <a:p>
            <a:pPr lvl="1"/>
            <a:r>
              <a:rPr lang="tr-TR" sz="2800" dirty="0">
                <a:ea typeface="MS PGothic" charset="0"/>
              </a:rPr>
              <a:t>Bilgi, </a:t>
            </a:r>
            <a:r>
              <a:rPr lang="tr-TR" sz="2800" dirty="0" err="1">
                <a:ea typeface="MS PGothic" charset="0"/>
              </a:rPr>
              <a:t>lokasyon</a:t>
            </a:r>
            <a:r>
              <a:rPr lang="tr-TR" sz="2800" dirty="0">
                <a:ea typeface="MS PGothic" charset="0"/>
              </a:rPr>
              <a:t>, yeni ürünler, kalite farklılıkları</a:t>
            </a:r>
          </a:p>
          <a:p>
            <a:r>
              <a:rPr lang="tr-TR" sz="3200" dirty="0">
                <a:ea typeface="MS PGothic" charset="0"/>
              </a:rPr>
              <a:t>Buna rağmen, reklam ayrıca maliyetleri de arttırır.</a:t>
            </a:r>
          </a:p>
          <a:p>
            <a:r>
              <a:rPr lang="tr-TR" sz="3200" dirty="0">
                <a:ea typeface="MS PGothic" charset="0"/>
              </a:rPr>
              <a:t>Reklam yanıltıcı olabilir.</a:t>
            </a:r>
            <a:endParaRPr lang="tr-TR"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fits</a:t>
            </a:r>
            <a:r>
              <a:rPr lang="tr-TR" dirty="0">
                <a:ea typeface="MS PGothic" charset="0"/>
              </a:rPr>
              <a:t> </a:t>
            </a:r>
            <a:r>
              <a:rPr lang="tr-TR" dirty="0" err="1">
                <a:ea typeface="MS PGothic" charset="0"/>
              </a:rPr>
              <a:t>most</a:t>
            </a:r>
            <a:r>
              <a:rPr lang="tr-TR" dirty="0">
                <a:ea typeface="MS PGothic" charset="0"/>
              </a:rPr>
              <a:t> </a:t>
            </a:r>
            <a:r>
              <a:rPr lang="tr-TR" dirty="0" err="1">
                <a:ea typeface="MS PGothic" charset="0"/>
              </a:rPr>
              <a:t>closely</a:t>
            </a:r>
            <a:r>
              <a:rPr lang="tr-TR" dirty="0">
                <a:ea typeface="MS PGothic" charset="0"/>
              </a:rPr>
              <a:t> </a:t>
            </a:r>
            <a:r>
              <a:rPr lang="tr-TR" dirty="0" err="1">
                <a:ea typeface="MS PGothic" charset="0"/>
              </a:rPr>
              <a:t>with</a:t>
            </a:r>
            <a:r>
              <a:rPr lang="tr-TR" dirty="0">
                <a:ea typeface="MS PGothic" charset="0"/>
              </a:rPr>
              <a:t> </a:t>
            </a:r>
            <a:r>
              <a:rPr lang="tr-TR" dirty="0" err="1">
                <a:ea typeface="MS PGothic" charset="0"/>
              </a:rPr>
              <a:t>the</a:t>
            </a:r>
            <a:r>
              <a:rPr lang="tr-TR" dirty="0">
                <a:ea typeface="MS PGothic" charset="0"/>
              </a:rPr>
              <a:t> model of </a:t>
            </a:r>
            <a:r>
              <a:rPr lang="tr-TR" dirty="0" err="1">
                <a:ea typeface="MS PGothic" charset="0"/>
              </a:rPr>
              <a:t>monopolistic</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Automobile</a:t>
            </a:r>
            <a:r>
              <a:rPr lang="tr-TR" dirty="0">
                <a:ea typeface="MS PGothic" charset="0"/>
              </a:rPr>
              <a:t> </a:t>
            </a:r>
            <a:r>
              <a:rPr lang="tr-TR" dirty="0" err="1">
                <a:ea typeface="MS PGothic" charset="0"/>
              </a:rPr>
              <a:t>production</a:t>
            </a:r>
            <a:endParaRPr lang="tr-TR" dirty="0">
              <a:ea typeface="MS PGothic" charset="0"/>
            </a:endParaRPr>
          </a:p>
          <a:p>
            <a:pPr marL="971550" lvl="1" indent="-514350" eaLnBrk="1" hangingPunct="1">
              <a:buFont typeface="Calibri" charset="0"/>
              <a:buAutoNum type="alphaUcPeriod"/>
            </a:pPr>
            <a:r>
              <a:rPr lang="tr-TR" dirty="0" err="1">
                <a:ea typeface="MS PGothic" charset="0"/>
              </a:rPr>
              <a:t>Farming</a:t>
            </a:r>
            <a:endParaRPr lang="tr-TR" dirty="0">
              <a:ea typeface="MS PGothic" charset="0"/>
            </a:endParaRPr>
          </a:p>
          <a:p>
            <a:pPr marL="971550" lvl="1" indent="-514350" eaLnBrk="1" hangingPunct="1">
              <a:buFont typeface="Calibri" charset="0"/>
              <a:buAutoNum type="alphaUcPeriod"/>
            </a:pPr>
            <a:r>
              <a:rPr lang="tr-TR" dirty="0" err="1">
                <a:ea typeface="MS PGothic" charset="0"/>
              </a:rPr>
              <a:t>Diamond</a:t>
            </a:r>
            <a:r>
              <a:rPr lang="tr-TR" dirty="0">
                <a:ea typeface="MS PGothic" charset="0"/>
              </a:rPr>
              <a:t> </a:t>
            </a:r>
            <a:r>
              <a:rPr lang="tr-TR" dirty="0" err="1">
                <a:ea typeface="MS PGothic" charset="0"/>
              </a:rPr>
              <a:t>mining</a:t>
            </a:r>
            <a:endParaRPr lang="tr-TR" dirty="0">
              <a:ea typeface="MS PGothic" charset="0"/>
            </a:endParaRPr>
          </a:p>
          <a:p>
            <a:pPr marL="971550" lvl="1" indent="-514350" eaLnBrk="1" hangingPunct="1">
              <a:buFont typeface="Calibri" charset="0"/>
              <a:buAutoNum type="alphaUcPeriod"/>
            </a:pPr>
            <a:r>
              <a:rPr lang="tr-TR" dirty="0" err="1">
                <a:ea typeface="MS PGothic" charset="0"/>
              </a:rPr>
              <a:t>Fast-food</a:t>
            </a:r>
            <a:r>
              <a:rPr lang="tr-TR" dirty="0">
                <a:ea typeface="MS PGothic" charset="0"/>
              </a:rPr>
              <a:t> </a:t>
            </a:r>
            <a:r>
              <a:rPr lang="tr-TR" dirty="0" err="1">
                <a:ea typeface="MS PGothic" charset="0"/>
              </a:rPr>
              <a:t>restaurants</a:t>
            </a:r>
            <a:endParaRPr lang="tr-TR" dirty="0">
              <a:ea typeface="MS PGothic" charset="0"/>
            </a:endParaRP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tr-TR" sz="3200" dirty="0">
                <a:ea typeface="MS PGothic" charset="0"/>
              </a:rPr>
              <a:t>Tekelci rekabet piyasası nedir?</a:t>
            </a:r>
          </a:p>
          <a:p>
            <a:pPr marL="514350" indent="-514350">
              <a:buFont typeface="Calibri" charset="0"/>
              <a:buAutoNum type="arabicPeriod"/>
            </a:pPr>
            <a:r>
              <a:rPr lang="tr-TR" sz="3200" dirty="0">
                <a:ea typeface="MS PGothic" charset="0"/>
              </a:rPr>
              <a:t>Tekelci rekabet piyasa, rekabetçi piyasa ve tekel piyasası arasındaki fark nedir?</a:t>
            </a:r>
          </a:p>
          <a:p>
            <a:pPr marL="514350" indent="-514350">
              <a:buFont typeface="Calibri" charset="0"/>
              <a:buAutoNum type="arabicPeriod"/>
            </a:pPr>
            <a:r>
              <a:rPr lang="tr-TR" sz="3200" dirty="0">
                <a:ea typeface="MS PGothic" charset="0"/>
              </a:rPr>
              <a:t>Tekelci rekabet piyasasında reklam neden çok önemli ve yaygındır?</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altLang="en-US" dirty="0" err="1"/>
              <a:t>Which</a:t>
            </a:r>
            <a:r>
              <a:rPr lang="tr-TR" altLang="en-US" dirty="0"/>
              <a:t> of </a:t>
            </a:r>
            <a:r>
              <a:rPr lang="tr-TR" altLang="en-US" dirty="0" err="1"/>
              <a:t>the</a:t>
            </a:r>
            <a:r>
              <a:rPr lang="tr-TR" altLang="en-US" dirty="0"/>
              <a:t> </a:t>
            </a:r>
            <a:r>
              <a:rPr lang="tr-TR" altLang="en-US" dirty="0" err="1"/>
              <a:t>following</a:t>
            </a:r>
            <a:r>
              <a:rPr lang="tr-TR" altLang="en-US" dirty="0"/>
              <a:t> is a </a:t>
            </a:r>
            <a:r>
              <a:rPr lang="tr-TR" altLang="en-US" dirty="0" err="1"/>
              <a:t>monopolistic</a:t>
            </a:r>
            <a:r>
              <a:rPr lang="tr-TR" altLang="en-US" dirty="0"/>
              <a:t> </a:t>
            </a:r>
            <a:r>
              <a:rPr lang="tr-TR" altLang="en-US" dirty="0" err="1"/>
              <a:t>competitor</a:t>
            </a:r>
            <a:r>
              <a:rPr lang="tr-TR" altLang="en-US" dirty="0"/>
              <a:t>?</a:t>
            </a:r>
            <a:endParaRPr lang="tr-TR" dirty="0">
              <a:ea typeface="MS PGothic" charset="0"/>
            </a:endParaRPr>
          </a:p>
          <a:p>
            <a:pPr marL="971550" lvl="1" indent="-514350" eaLnBrk="1" hangingPunct="1">
              <a:buFont typeface="Calibri" charset="0"/>
              <a:buAutoNum type="alphaUcPeriod"/>
            </a:pPr>
            <a:r>
              <a:rPr lang="tr-TR" altLang="en-US" dirty="0"/>
              <a:t>a </a:t>
            </a:r>
            <a:r>
              <a:rPr lang="tr-TR" altLang="en-US" dirty="0" err="1"/>
              <a:t>local</a:t>
            </a:r>
            <a:r>
              <a:rPr lang="tr-TR" altLang="en-US" dirty="0"/>
              <a:t> </a:t>
            </a:r>
            <a:r>
              <a:rPr lang="tr-TR" altLang="en-US" dirty="0" err="1"/>
              <a:t>farm</a:t>
            </a:r>
            <a:r>
              <a:rPr lang="tr-TR" altLang="en-US" dirty="0"/>
              <a:t> </a:t>
            </a:r>
            <a:r>
              <a:rPr lang="tr-TR" altLang="en-US" dirty="0" err="1"/>
              <a:t>that</a:t>
            </a:r>
            <a:r>
              <a:rPr lang="tr-TR" altLang="en-US" dirty="0"/>
              <a:t> </a:t>
            </a:r>
            <a:r>
              <a:rPr lang="tr-TR" altLang="en-US" dirty="0" err="1"/>
              <a:t>grows</a:t>
            </a:r>
            <a:r>
              <a:rPr lang="tr-TR" altLang="en-US" dirty="0"/>
              <a:t> </a:t>
            </a:r>
            <a:r>
              <a:rPr lang="tr-TR" altLang="en-US" dirty="0" err="1"/>
              <a:t>Granny</a:t>
            </a:r>
            <a:r>
              <a:rPr lang="tr-TR" altLang="en-US" dirty="0"/>
              <a:t> Smith </a:t>
            </a:r>
            <a:r>
              <a:rPr lang="tr-TR" altLang="en-US" dirty="0" err="1"/>
              <a:t>apples</a:t>
            </a:r>
            <a:endParaRPr lang="tr-TR" dirty="0">
              <a:ea typeface="MS PGothic" charset="0"/>
            </a:endParaRPr>
          </a:p>
          <a:p>
            <a:pPr marL="971550" lvl="1" indent="-514350" eaLnBrk="1" hangingPunct="1">
              <a:buFont typeface="Calibri" charset="0"/>
              <a:buAutoNum type="alphaUcPeriod"/>
            </a:pPr>
            <a:r>
              <a:rPr lang="tr-TR" altLang="en-US" dirty="0"/>
              <a:t>a </a:t>
            </a:r>
            <a:r>
              <a:rPr lang="tr-TR" altLang="en-US" dirty="0" err="1"/>
              <a:t>big</a:t>
            </a:r>
            <a:r>
              <a:rPr lang="tr-TR" altLang="en-US" dirty="0"/>
              <a:t> </a:t>
            </a:r>
            <a:r>
              <a:rPr lang="tr-TR" altLang="en-US" dirty="0" err="1"/>
              <a:t>and</a:t>
            </a:r>
            <a:r>
              <a:rPr lang="tr-TR" altLang="en-US" dirty="0"/>
              <a:t> </a:t>
            </a:r>
            <a:r>
              <a:rPr lang="tr-TR" altLang="en-US" dirty="0" err="1"/>
              <a:t>tall</a:t>
            </a:r>
            <a:r>
              <a:rPr lang="tr-TR" altLang="en-US" dirty="0"/>
              <a:t> </a:t>
            </a:r>
            <a:r>
              <a:rPr lang="tr-TR" altLang="en-US" dirty="0" err="1"/>
              <a:t>clothing</a:t>
            </a:r>
            <a:r>
              <a:rPr lang="tr-TR" altLang="en-US" dirty="0"/>
              <a:t> </a:t>
            </a:r>
            <a:r>
              <a:rPr lang="tr-TR" altLang="en-US" dirty="0" err="1"/>
              <a:t>store</a:t>
            </a:r>
            <a:endParaRPr lang="tr-TR" dirty="0">
              <a:ea typeface="MS PGothic" charset="0"/>
            </a:endParaRPr>
          </a:p>
          <a:p>
            <a:pPr marL="971550" lvl="1" indent="-514350" eaLnBrk="1" hangingPunct="1">
              <a:buFont typeface="Calibri" charset="0"/>
              <a:buAutoNum type="alphaUcPeriod"/>
            </a:pPr>
            <a:r>
              <a:rPr lang="tr-TR" altLang="en-US" dirty="0" err="1"/>
              <a:t>your</a:t>
            </a:r>
            <a:r>
              <a:rPr lang="tr-TR" altLang="en-US" dirty="0"/>
              <a:t> </a:t>
            </a:r>
            <a:r>
              <a:rPr lang="tr-TR" altLang="en-US" dirty="0" err="1"/>
              <a:t>local</a:t>
            </a:r>
            <a:r>
              <a:rPr lang="tr-TR" altLang="en-US" dirty="0"/>
              <a:t> </a:t>
            </a:r>
            <a:r>
              <a:rPr lang="tr-TR" altLang="en-US" dirty="0" err="1"/>
              <a:t>electric</a:t>
            </a:r>
            <a:r>
              <a:rPr lang="tr-TR" altLang="en-US" dirty="0"/>
              <a:t> </a:t>
            </a:r>
            <a:r>
              <a:rPr lang="tr-TR" altLang="en-US" dirty="0" err="1"/>
              <a:t>company</a:t>
            </a:r>
            <a:endParaRPr lang="tr-TR" dirty="0">
              <a:ea typeface="MS PGothic" charset="0"/>
            </a:endParaRPr>
          </a:p>
          <a:p>
            <a:pPr marL="971550" lvl="1" indent="-514350" eaLnBrk="1" hangingPunct="1">
              <a:buFont typeface="Calibri" charset="0"/>
              <a:buAutoNum type="alphaUcPeriod"/>
            </a:pPr>
            <a:r>
              <a:rPr lang="tr-TR" altLang="en-US" dirty="0"/>
              <a:t>General </a:t>
            </a:r>
            <a:r>
              <a:rPr lang="tr-TR" altLang="en-US" dirty="0" err="1"/>
              <a:t>Motors</a:t>
            </a:r>
            <a:endParaRPr lang="tr-TR"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monopolistic</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higher</a:t>
            </a:r>
            <a:r>
              <a:rPr lang="tr-TR" dirty="0">
                <a:ea typeface="MS PGothic" charset="0"/>
              </a:rPr>
              <a:t> </a:t>
            </a:r>
            <a:r>
              <a:rPr lang="tr-TR" dirty="0" err="1">
                <a:ea typeface="MS PGothic" charset="0"/>
              </a:rPr>
              <a:t>prices</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monopoly</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higher</a:t>
            </a:r>
            <a:r>
              <a:rPr lang="tr-TR" dirty="0">
                <a:ea typeface="MS PGothic" charset="0"/>
              </a:rPr>
              <a:t> </a:t>
            </a:r>
            <a:r>
              <a:rPr lang="tr-TR" dirty="0" err="1">
                <a:ea typeface="MS PGothic" charset="0"/>
              </a:rPr>
              <a:t>prices</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perfect</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lower</a:t>
            </a:r>
            <a:r>
              <a:rPr lang="tr-TR" dirty="0">
                <a:ea typeface="MS PGothic" charset="0"/>
              </a:rPr>
              <a:t> </a:t>
            </a:r>
            <a:r>
              <a:rPr lang="tr-TR" dirty="0" err="1">
                <a:ea typeface="MS PGothic" charset="0"/>
              </a:rPr>
              <a:t>quantity</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monopoly</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is </a:t>
            </a:r>
            <a:r>
              <a:rPr lang="tr-TR" dirty="0" err="1">
                <a:ea typeface="MS PGothic" charset="0"/>
              </a:rPr>
              <a:t>economically</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efficient</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perfect</a:t>
            </a:r>
            <a:r>
              <a:rPr lang="tr-TR" dirty="0">
                <a:ea typeface="MS PGothic" charset="0"/>
              </a:rPr>
              <a:t> </a:t>
            </a:r>
            <a:r>
              <a:rPr lang="tr-TR" dirty="0" err="1">
                <a:ea typeface="MS PGothic" charset="0"/>
              </a:rPr>
              <a:t>competition</a:t>
            </a:r>
            <a:r>
              <a:rPr lang="tr-TR" dirty="0">
                <a:ea typeface="MS PGothic" charset="0"/>
              </a:rPr>
              <a:t>.</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What</a:t>
            </a:r>
            <a:r>
              <a:rPr lang="tr-TR" dirty="0">
                <a:ea typeface="MS PGothic" charset="0"/>
              </a:rPr>
              <a:t> is a </a:t>
            </a:r>
            <a:r>
              <a:rPr lang="tr-TR" dirty="0" err="1">
                <a:ea typeface="MS PGothic" charset="0"/>
              </a:rPr>
              <a:t>possible</a:t>
            </a:r>
            <a:r>
              <a:rPr lang="tr-TR" dirty="0">
                <a:ea typeface="MS PGothic" charset="0"/>
              </a:rPr>
              <a:t> </a:t>
            </a:r>
            <a:r>
              <a:rPr lang="tr-TR" dirty="0" err="1">
                <a:ea typeface="MS PGothic" charset="0"/>
              </a:rPr>
              <a:t>negative</a:t>
            </a:r>
            <a:r>
              <a:rPr lang="tr-TR" dirty="0">
                <a:ea typeface="MS PGothic" charset="0"/>
              </a:rPr>
              <a:t> </a:t>
            </a:r>
            <a:r>
              <a:rPr lang="tr-TR" dirty="0" err="1">
                <a:ea typeface="MS PGothic" charset="0"/>
              </a:rPr>
              <a:t>effect</a:t>
            </a:r>
            <a:r>
              <a:rPr lang="tr-TR" dirty="0">
                <a:ea typeface="MS PGothic" charset="0"/>
              </a:rPr>
              <a:t> </a:t>
            </a:r>
            <a:r>
              <a:rPr lang="tr-TR" dirty="0" err="1">
                <a:ea typeface="MS PGothic" charset="0"/>
              </a:rPr>
              <a:t>when</a:t>
            </a:r>
            <a:r>
              <a:rPr lang="tr-TR" dirty="0">
                <a:ea typeface="MS PGothic" charset="0"/>
              </a:rPr>
              <a:t> </a:t>
            </a:r>
            <a:r>
              <a:rPr lang="tr-TR" dirty="0" err="1">
                <a:ea typeface="MS PGothic" charset="0"/>
              </a:rPr>
              <a:t>many</a:t>
            </a:r>
            <a:r>
              <a:rPr lang="tr-TR" dirty="0">
                <a:ea typeface="MS PGothic" charset="0"/>
              </a:rPr>
              <a:t> </a:t>
            </a:r>
            <a:r>
              <a:rPr lang="tr-TR" dirty="0" err="1">
                <a:ea typeface="MS PGothic" charset="0"/>
              </a:rPr>
              <a:t>competitors</a:t>
            </a:r>
            <a:r>
              <a:rPr lang="tr-TR" dirty="0">
                <a:ea typeface="MS PGothic" charset="0"/>
              </a:rPr>
              <a:t> </a:t>
            </a:r>
            <a:r>
              <a:rPr lang="tr-TR" dirty="0" err="1">
                <a:ea typeface="MS PGothic" charset="0"/>
              </a:rPr>
              <a:t>all</a:t>
            </a:r>
            <a:r>
              <a:rPr lang="tr-TR" dirty="0">
                <a:ea typeface="MS PGothic" charset="0"/>
              </a:rPr>
              <a:t> </a:t>
            </a:r>
            <a:r>
              <a:rPr lang="tr-TR" dirty="0" err="1">
                <a:ea typeface="MS PGothic" charset="0"/>
              </a:rPr>
              <a:t>advertise</a:t>
            </a:r>
            <a:r>
              <a:rPr lang="tr-TR" dirty="0">
                <a:ea typeface="MS PGothic" charset="0"/>
              </a:rPr>
              <a:t>?</a:t>
            </a:r>
          </a:p>
          <a:p>
            <a:pPr marL="971550" lvl="1" indent="-514350" eaLnBrk="1" hangingPunct="1">
              <a:buFont typeface="Calibri" charset="0"/>
              <a:buAutoNum type="alphaUcPeriod"/>
            </a:pPr>
            <a:r>
              <a:rPr lang="tr-TR" dirty="0" err="1">
                <a:ea typeface="MS PGothic" charset="0"/>
              </a:rPr>
              <a:t>Demand</a:t>
            </a:r>
            <a:r>
              <a:rPr lang="tr-TR" dirty="0">
                <a:ea typeface="MS PGothic" charset="0"/>
              </a:rPr>
              <a:t> </a:t>
            </a:r>
            <a:r>
              <a:rPr lang="tr-TR" dirty="0" err="1">
                <a:ea typeface="MS PGothic" charset="0"/>
              </a:rPr>
              <a:t>increasing</a:t>
            </a:r>
            <a:r>
              <a:rPr lang="tr-TR" dirty="0">
                <a:ea typeface="MS PGothic" charset="0"/>
              </a:rPr>
              <a:t> </a:t>
            </a:r>
            <a:r>
              <a:rPr lang="tr-TR" dirty="0" err="1">
                <a:ea typeface="MS PGothic" charset="0"/>
              </a:rPr>
              <a:t>effects</a:t>
            </a:r>
            <a:r>
              <a:rPr lang="tr-TR" dirty="0">
                <a:ea typeface="MS PGothic" charset="0"/>
              </a:rPr>
              <a:t> </a:t>
            </a:r>
            <a:r>
              <a:rPr lang="tr-TR" dirty="0" err="1">
                <a:ea typeface="MS PGothic" charset="0"/>
              </a:rPr>
              <a:t>cancel</a:t>
            </a:r>
            <a:r>
              <a:rPr lang="tr-TR" dirty="0">
                <a:ea typeface="MS PGothic" charset="0"/>
              </a:rPr>
              <a:t> </a:t>
            </a:r>
            <a:r>
              <a:rPr lang="tr-TR" dirty="0" err="1">
                <a:ea typeface="MS PGothic" charset="0"/>
              </a:rPr>
              <a:t>out</a:t>
            </a:r>
            <a:r>
              <a:rPr lang="tr-TR" dirty="0">
                <a:ea typeface="MS PGothic" charset="0"/>
              </a:rPr>
              <a:t> </a:t>
            </a:r>
            <a:r>
              <a:rPr lang="tr-TR" dirty="0" err="1">
                <a:ea typeface="MS PGothic" charset="0"/>
              </a:rPr>
              <a:t>and</a:t>
            </a:r>
            <a:r>
              <a:rPr lang="tr-TR" dirty="0">
                <a:ea typeface="MS PGothic" charset="0"/>
              </a:rPr>
              <a:t> </a:t>
            </a:r>
            <a:r>
              <a:rPr lang="tr-TR" dirty="0" err="1">
                <a:ea typeface="MS PGothic" charset="0"/>
              </a:rPr>
              <a:t>costs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higher</a:t>
            </a:r>
            <a:r>
              <a:rPr lang="tr-TR" dirty="0">
                <a:ea typeface="MS PGothic" charset="0"/>
              </a:rPr>
              <a:t>.</a:t>
            </a:r>
          </a:p>
          <a:p>
            <a:pPr marL="971550" lvl="1" indent="-514350" eaLnBrk="1" hangingPunct="1">
              <a:buFont typeface="Calibri" charset="0"/>
              <a:buAutoNum type="alphaUcPeriod"/>
            </a:pPr>
            <a:r>
              <a:rPr lang="tr-TR" dirty="0" err="1">
                <a:ea typeface="MS PGothic" charset="0"/>
              </a:rPr>
              <a:t>Consumers</a:t>
            </a:r>
            <a:r>
              <a:rPr lang="tr-TR" dirty="0">
                <a:ea typeface="MS PGothic" charset="0"/>
              </a:rPr>
              <a:t> </a:t>
            </a:r>
            <a:r>
              <a:rPr lang="tr-TR" dirty="0" err="1">
                <a:ea typeface="MS PGothic" charset="0"/>
              </a:rPr>
              <a:t>want</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products</a:t>
            </a:r>
            <a:r>
              <a:rPr lang="tr-TR" dirty="0">
                <a:ea typeface="MS PGothic" charset="0"/>
              </a:rPr>
              <a:t> </a:t>
            </a:r>
            <a:r>
              <a:rPr lang="tr-TR" dirty="0" err="1">
                <a:ea typeface="MS PGothic" charset="0"/>
              </a:rPr>
              <a:t>more</a:t>
            </a:r>
            <a:r>
              <a:rPr lang="tr-TR" dirty="0">
                <a:ea typeface="MS PGothic" charset="0"/>
              </a:rPr>
              <a:t>.</a:t>
            </a:r>
          </a:p>
          <a:p>
            <a:pPr marL="971550" lvl="1" indent="-514350" eaLnBrk="1" hangingPunct="1">
              <a:buFont typeface="Calibri" charset="0"/>
              <a:buAutoNum type="alphaUcPeriod"/>
            </a:pPr>
            <a:r>
              <a:rPr lang="tr-TR" dirty="0" err="1">
                <a:ea typeface="MS PGothic" charset="0"/>
              </a:rPr>
              <a:t>Products</a:t>
            </a:r>
            <a:r>
              <a:rPr lang="tr-TR" dirty="0">
                <a:ea typeface="MS PGothic" charset="0"/>
              </a:rPr>
              <a:t> </a:t>
            </a:r>
            <a:r>
              <a:rPr lang="tr-TR" dirty="0" err="1">
                <a:ea typeface="MS PGothic" charset="0"/>
              </a:rPr>
              <a:t>become</a:t>
            </a:r>
            <a:r>
              <a:rPr lang="tr-TR" dirty="0">
                <a:ea typeface="MS PGothic" charset="0"/>
              </a:rPr>
              <a:t> </a:t>
            </a:r>
            <a:r>
              <a:rPr lang="tr-TR" dirty="0" err="1">
                <a:ea typeface="MS PGothic" charset="0"/>
              </a:rPr>
              <a:t>too</a:t>
            </a:r>
            <a:r>
              <a:rPr lang="tr-TR" dirty="0">
                <a:ea typeface="MS PGothic" charset="0"/>
              </a:rPr>
              <a:t> </a:t>
            </a:r>
            <a:r>
              <a:rPr lang="tr-TR" dirty="0" err="1">
                <a:ea typeface="MS PGothic" charset="0"/>
              </a:rPr>
              <a:t>differentiated</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a:t>
            </a:r>
            <a:r>
              <a:rPr lang="tr-TR" dirty="0" err="1">
                <a:ea typeface="MS PGothic" charset="0"/>
              </a:rPr>
              <a:t>will</a:t>
            </a:r>
            <a:r>
              <a:rPr lang="tr-TR" dirty="0">
                <a:ea typeface="MS PGothic" charset="0"/>
              </a:rPr>
              <a:t> </a:t>
            </a:r>
            <a:r>
              <a:rPr lang="tr-TR" dirty="0" err="1">
                <a:ea typeface="MS PGothic" charset="0"/>
              </a:rPr>
              <a:t>begin</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cooperate</a:t>
            </a:r>
            <a:r>
              <a:rPr lang="tr-TR" dirty="0">
                <a:ea typeface="MS PGothic" charset="0"/>
              </a:rPr>
              <a:t> </a:t>
            </a:r>
            <a:r>
              <a:rPr lang="tr-TR" dirty="0" err="1">
                <a:ea typeface="MS PGothic" charset="0"/>
              </a:rPr>
              <a:t>instead</a:t>
            </a:r>
            <a:r>
              <a:rPr lang="tr-TR" dirty="0">
                <a:ea typeface="MS PGothic" charset="0"/>
              </a:rPr>
              <a:t> of </a:t>
            </a:r>
            <a:r>
              <a:rPr lang="tr-TR" dirty="0" err="1">
                <a:ea typeface="MS PGothic" charset="0"/>
              </a:rPr>
              <a:t>compete</a:t>
            </a:r>
            <a:r>
              <a:rPr lang="tr-TR" dirty="0">
                <a:ea typeface="MS PGothic" charset="0"/>
              </a:rPr>
              <a:t>.</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What</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long-run</a:t>
            </a:r>
            <a:r>
              <a:rPr lang="tr-TR" dirty="0">
                <a:ea typeface="MS PGothic" charset="0"/>
              </a:rPr>
              <a:t> </a:t>
            </a:r>
            <a:r>
              <a:rPr lang="tr-TR" dirty="0" err="1">
                <a:ea typeface="MS PGothic" charset="0"/>
              </a:rPr>
              <a:t>equilibrium</a:t>
            </a:r>
            <a:r>
              <a:rPr lang="tr-TR" dirty="0">
                <a:ea typeface="MS PGothic" charset="0"/>
              </a:rPr>
              <a:t> </a:t>
            </a:r>
            <a:r>
              <a:rPr lang="tr-TR" dirty="0" err="1">
                <a:ea typeface="MS PGothic" charset="0"/>
              </a:rPr>
              <a:t>for</a:t>
            </a:r>
            <a:r>
              <a:rPr lang="tr-TR" dirty="0">
                <a:ea typeface="MS PGothic" charset="0"/>
              </a:rPr>
              <a:t> </a:t>
            </a:r>
            <a:r>
              <a:rPr lang="tr-TR" dirty="0" err="1">
                <a:ea typeface="MS PGothic" charset="0"/>
              </a:rPr>
              <a:t>firms</a:t>
            </a:r>
            <a:r>
              <a:rPr lang="tr-TR" dirty="0">
                <a:ea typeface="MS PGothic" charset="0"/>
              </a:rPr>
              <a:t> in a </a:t>
            </a:r>
            <a:r>
              <a:rPr lang="tr-TR" dirty="0" err="1">
                <a:ea typeface="MS PGothic" charset="0"/>
              </a:rPr>
              <a:t>monopolistically</a:t>
            </a:r>
            <a:r>
              <a:rPr lang="tr-TR" dirty="0">
                <a:ea typeface="MS PGothic" charset="0"/>
              </a:rPr>
              <a:t> </a:t>
            </a:r>
            <a:r>
              <a:rPr lang="tr-TR" dirty="0" err="1">
                <a:ea typeface="MS PGothic" charset="0"/>
              </a:rPr>
              <a:t>competitive</a:t>
            </a:r>
            <a:r>
              <a:rPr lang="tr-TR" dirty="0">
                <a:ea typeface="MS PGothic" charset="0"/>
              </a:rPr>
              <a:t> </a:t>
            </a:r>
            <a:r>
              <a:rPr lang="tr-TR" dirty="0" err="1">
                <a:ea typeface="MS PGothic" charset="0"/>
              </a:rPr>
              <a:t>industry</a:t>
            </a:r>
            <a:r>
              <a:rPr lang="tr-TR" dirty="0">
                <a:ea typeface="MS PGothic" charset="0"/>
              </a:rPr>
              <a:t>?</a:t>
            </a:r>
          </a:p>
          <a:p>
            <a:pPr marL="971550" lvl="1" indent="-514350" eaLnBrk="1" hangingPunct="1">
              <a:buFont typeface="Calibri" charset="0"/>
              <a:buAutoNum type="alphaUcPeriod"/>
            </a:pPr>
            <a:r>
              <a:rPr lang="tr-TR" dirty="0">
                <a:ea typeface="MS PGothic" charset="0"/>
              </a:rPr>
              <a:t>MR &lt; MC, P &lt;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MR = MC =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ATC, P &gt; MC, P &gt;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product</a:t>
            </a:r>
            <a:r>
              <a:rPr lang="tr-TR" dirty="0">
                <a:ea typeface="MS PGothic" charset="0"/>
              </a:rPr>
              <a:t> </a:t>
            </a:r>
            <a:r>
              <a:rPr lang="tr-TR" dirty="0" err="1">
                <a:ea typeface="MS PGothic" charset="0"/>
              </a:rPr>
              <a:t>differentiation</a:t>
            </a:r>
            <a:r>
              <a:rPr lang="tr-TR" dirty="0">
                <a:ea typeface="MS PGothic" charset="0"/>
              </a:rPr>
              <a:t>?</a:t>
            </a: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means</a:t>
            </a:r>
            <a:r>
              <a:rPr lang="tr-TR" dirty="0">
                <a:ea typeface="MS PGothic" charset="0"/>
              </a:rPr>
              <a:t> </a:t>
            </a:r>
            <a:r>
              <a:rPr lang="tr-TR" dirty="0" err="1">
                <a:ea typeface="MS PGothic" charset="0"/>
              </a:rPr>
              <a:t>products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substitutable</a:t>
            </a:r>
            <a:r>
              <a:rPr lang="tr-TR" dirty="0">
                <a:ea typeface="MS PGothic" charset="0"/>
              </a:rPr>
              <a:t> </a:t>
            </a:r>
            <a:r>
              <a:rPr lang="tr-TR" dirty="0" err="1">
                <a:ea typeface="MS PGothic" charset="0"/>
              </a:rPr>
              <a:t>for</a:t>
            </a:r>
            <a:r>
              <a:rPr lang="tr-TR" dirty="0">
                <a:ea typeface="MS PGothic" charset="0"/>
              </a:rPr>
              <a:t> </a:t>
            </a:r>
            <a:r>
              <a:rPr lang="tr-TR" dirty="0" err="1">
                <a:ea typeface="MS PGothic" charset="0"/>
              </a:rPr>
              <a:t>each</a:t>
            </a:r>
            <a:r>
              <a:rPr lang="tr-TR" dirty="0">
                <a:ea typeface="MS PGothic" charset="0"/>
              </a:rPr>
              <a:t> </a:t>
            </a:r>
            <a:r>
              <a:rPr lang="tr-TR" dirty="0" err="1">
                <a:ea typeface="MS PGothic" charset="0"/>
              </a:rPr>
              <a:t>other</a:t>
            </a:r>
            <a:endParaRPr lang="tr-TR" dirty="0">
              <a:ea typeface="MS PGothic" charset="0"/>
            </a:endParaRP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leads</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greater</a:t>
            </a:r>
            <a:r>
              <a:rPr lang="tr-TR" dirty="0">
                <a:ea typeface="MS PGothic" charset="0"/>
              </a:rPr>
              <a:t> </a:t>
            </a:r>
            <a:r>
              <a:rPr lang="tr-TR" dirty="0" err="1">
                <a:ea typeface="MS PGothic" charset="0"/>
              </a:rPr>
              <a:t>differences</a:t>
            </a:r>
            <a:r>
              <a:rPr lang="tr-TR" dirty="0">
                <a:ea typeface="MS PGothic" charset="0"/>
              </a:rPr>
              <a:t> in </a:t>
            </a:r>
            <a:r>
              <a:rPr lang="tr-TR" dirty="0" err="1">
                <a:ea typeface="MS PGothic" charset="0"/>
              </a:rPr>
              <a:t>price</a:t>
            </a:r>
            <a:endParaRPr lang="tr-TR" dirty="0">
              <a:ea typeface="MS PGothic" charset="0"/>
            </a:endParaRP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leads</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converging</a:t>
            </a:r>
            <a:r>
              <a:rPr lang="tr-TR" dirty="0">
                <a:ea typeface="MS PGothic" charset="0"/>
              </a:rPr>
              <a:t> </a:t>
            </a:r>
            <a:r>
              <a:rPr lang="tr-TR" dirty="0" err="1">
                <a:ea typeface="MS PGothic" charset="0"/>
              </a:rPr>
              <a:t>prices</a:t>
            </a:r>
            <a:endParaRPr lang="tr-TR" dirty="0">
              <a:ea typeface="MS PGothic" charset="0"/>
            </a:endParaRPr>
          </a:p>
          <a:p>
            <a:pPr marL="971550" lvl="1" indent="-514350" eaLnBrk="1" hangingPunct="1">
              <a:buFont typeface="Calibri" charset="0"/>
              <a:buAutoNum type="alphaUcPeriod"/>
            </a:pPr>
            <a:r>
              <a:rPr lang="tr-TR" dirty="0" err="1">
                <a:ea typeface="MS PGothic" charset="0"/>
              </a:rPr>
              <a:t>Differentiation</a:t>
            </a:r>
            <a:r>
              <a:rPr lang="tr-TR" dirty="0">
                <a:ea typeface="MS PGothic" charset="0"/>
              </a:rPr>
              <a:t> </a:t>
            </a:r>
            <a:r>
              <a:rPr lang="tr-TR" dirty="0" err="1">
                <a:ea typeface="MS PGothic" charset="0"/>
              </a:rPr>
              <a:t>lowers</a:t>
            </a:r>
            <a:r>
              <a:rPr lang="tr-TR" dirty="0">
                <a:ea typeface="MS PGothic" charset="0"/>
              </a:rPr>
              <a:t> </a:t>
            </a:r>
            <a:r>
              <a:rPr lang="tr-TR" dirty="0" err="1">
                <a:ea typeface="MS PGothic" charset="0"/>
              </a:rPr>
              <a:t>firm</a:t>
            </a:r>
            <a:r>
              <a:rPr lang="tr-TR" dirty="0">
                <a:ea typeface="MS PGothic" charset="0"/>
              </a:rPr>
              <a:t> </a:t>
            </a:r>
            <a:r>
              <a:rPr lang="tr-TR" dirty="0" err="1">
                <a:ea typeface="MS PGothic" charset="0"/>
              </a:rPr>
              <a:t>profits</a:t>
            </a:r>
            <a:endParaRPr lang="tr-TR" dirty="0">
              <a:ea typeface="MS PGothic" charset="0"/>
            </a:endParaRP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tr-TR" b="1">
                <a:ea typeface="MS PGothic" charset="0"/>
              </a:rPr>
              <a:t>Previously…</a:t>
            </a:r>
            <a:endParaRPr lang="tr-TR" b="1" dirty="0">
              <a:ea typeface="MS PGothic" charset="0"/>
            </a:endParaRP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a:ea typeface="MS PGothic" charset="0"/>
              </a:rPr>
              <a:t>Monopolistic competition is a market structure characterized by free entry, many different firms, and differentiated products.</a:t>
            </a:r>
          </a:p>
          <a:p>
            <a:pPr eaLnBrk="1" hangingPunct="1"/>
            <a:r>
              <a:rPr lang="tr-TR" sz="3200">
                <a:ea typeface="MS PGothic" charset="0"/>
              </a:rPr>
              <a:t>Differentiated products are substitutable, but not identical.</a:t>
            </a:r>
          </a:p>
          <a:p>
            <a:pPr eaLnBrk="1" hangingPunct="1"/>
            <a:r>
              <a:rPr lang="tr-TR" sz="3200">
                <a:ea typeface="MS PGothic" charset="0"/>
              </a:rPr>
              <a:t>Firms advertise in order to increase demand for their product.</a:t>
            </a:r>
            <a:endParaRPr lang="tr-TR"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tr-TR" b="1">
                <a:ea typeface="MS PGothic" charset="0"/>
              </a:rPr>
              <a:t>Oligopoly</a:t>
            </a:r>
            <a:endParaRPr lang="tr-TR" b="1" dirty="0">
              <a:ea typeface="MS PGothic" charset="0"/>
            </a:endParaRPr>
          </a:p>
        </p:txBody>
      </p:sp>
      <p:sp>
        <p:nvSpPr>
          <p:cNvPr id="14338" name="Content Placeholder 2"/>
          <p:cNvSpPr>
            <a:spLocks noGrp="1"/>
          </p:cNvSpPr>
          <p:nvPr>
            <p:ph idx="1"/>
          </p:nvPr>
        </p:nvSpPr>
        <p:spPr>
          <a:xfrm>
            <a:off x="203200" y="1712913"/>
            <a:ext cx="10972800" cy="4895850"/>
          </a:xfrm>
        </p:spPr>
        <p:txBody>
          <a:bodyPr/>
          <a:lstStyle/>
          <a:p>
            <a:pPr eaLnBrk="1" hangingPunct="1"/>
            <a:r>
              <a:rPr lang="tr-TR" sz="3200">
                <a:ea typeface="MS PGothic" charset="0"/>
              </a:rPr>
              <a:t>Oligopoly is a market structure with the following characteristics:</a:t>
            </a:r>
          </a:p>
          <a:p>
            <a:pPr lvl="1" eaLnBrk="1" hangingPunct="1"/>
            <a:r>
              <a:rPr lang="tr-TR" sz="2800">
                <a:ea typeface="MS PGothic" charset="0"/>
              </a:rPr>
              <a:t>Small number of firms</a:t>
            </a:r>
          </a:p>
          <a:p>
            <a:pPr lvl="1" eaLnBrk="1" hangingPunct="1"/>
            <a:r>
              <a:rPr lang="tr-TR" sz="2800">
                <a:ea typeface="MS PGothic" charset="0"/>
              </a:rPr>
              <a:t>Differentiated products</a:t>
            </a:r>
          </a:p>
          <a:p>
            <a:pPr lvl="1" eaLnBrk="1" hangingPunct="1"/>
            <a:r>
              <a:rPr lang="tr-TR" sz="2800">
                <a:ea typeface="MS PGothic" charset="0"/>
              </a:rPr>
              <a:t>Significant entry barriers</a:t>
            </a:r>
          </a:p>
          <a:p>
            <a:pPr lvl="1" eaLnBrk="1" hangingPunct="1"/>
            <a:r>
              <a:rPr lang="tr-TR" sz="2800">
                <a:ea typeface="MS PGothic" charset="0"/>
              </a:rPr>
              <a:t>Firms interact strategically.</a:t>
            </a:r>
            <a:endParaRPr lang="tr-TR" sz="2800" dirty="0">
              <a:ea typeface="MS PGothic" charset="0"/>
            </a:endParaRP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tr-TR" b="1">
                <a:ea typeface="MS PGothic" charset="0"/>
              </a:rPr>
              <a:t>Comparing Market Structures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tr-TR" b="1" dirty="0" err="1">
                <a:ea typeface="MS PGothic" charset="0"/>
              </a:rPr>
              <a:t>Measuring</a:t>
            </a:r>
            <a:r>
              <a:rPr lang="tr-TR" b="1" dirty="0">
                <a:ea typeface="MS PGothic" charset="0"/>
              </a:rPr>
              <a:t> </a:t>
            </a:r>
            <a:r>
              <a:rPr lang="tr-TR" b="1" dirty="0" err="1">
                <a:ea typeface="MS PGothic" charset="0"/>
              </a:rPr>
              <a:t>Concentrations</a:t>
            </a:r>
            <a:r>
              <a:rPr lang="tr-TR" b="1" dirty="0">
                <a:ea typeface="MS PGothic" charset="0"/>
              </a:rPr>
              <a:t> of </a:t>
            </a:r>
            <a:r>
              <a:rPr lang="tr-TR" b="1" dirty="0" err="1">
                <a:ea typeface="MS PGothic" charset="0"/>
              </a:rPr>
              <a:t>Industries</a:t>
            </a:r>
            <a:endParaRPr lang="tr-TR" b="1" dirty="0">
              <a:ea typeface="MS PGothic" charset="0"/>
            </a:endParaRPr>
          </a:p>
        </p:txBody>
      </p:sp>
      <p:sp>
        <p:nvSpPr>
          <p:cNvPr id="10243"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Concentration</a:t>
            </a:r>
            <a:r>
              <a:rPr lang="tr-TR" sz="3200" dirty="0">
                <a:ea typeface="MS PGothic" charset="0"/>
              </a:rPr>
              <a:t> </a:t>
            </a:r>
            <a:r>
              <a:rPr lang="tr-TR" sz="3200" dirty="0" err="1">
                <a:ea typeface="MS PGothic" charset="0"/>
              </a:rPr>
              <a:t>ratio</a:t>
            </a:r>
            <a:endParaRPr lang="tr-TR" sz="3200" dirty="0">
              <a:ea typeface="MS PGothic" charset="0"/>
            </a:endParaRPr>
          </a:p>
          <a:p>
            <a:pPr lvl="1" eaLnBrk="1" hangingPunct="1"/>
            <a:r>
              <a:rPr lang="tr-TR" sz="2800" dirty="0" err="1">
                <a:ea typeface="MS PGothic" charset="0"/>
              </a:rPr>
              <a:t>Used</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measure</a:t>
            </a:r>
            <a:r>
              <a:rPr lang="tr-TR" sz="2800" dirty="0">
                <a:ea typeface="MS PGothic" charset="0"/>
              </a:rPr>
              <a:t> </a:t>
            </a:r>
            <a:r>
              <a:rPr lang="tr-TR" sz="2800" dirty="0" err="1">
                <a:ea typeface="MS PGothic" charset="0"/>
              </a:rPr>
              <a:t>oligopoly</a:t>
            </a:r>
            <a:r>
              <a:rPr lang="tr-TR" sz="2800" dirty="0">
                <a:ea typeface="MS PGothic" charset="0"/>
              </a:rPr>
              <a:t> </a:t>
            </a:r>
            <a:r>
              <a:rPr lang="tr-TR" sz="2800" dirty="0" err="1">
                <a:ea typeface="MS PGothic" charset="0"/>
              </a:rPr>
              <a:t>power</a:t>
            </a:r>
            <a:r>
              <a:rPr lang="tr-TR" sz="2800" dirty="0">
                <a:ea typeface="MS PGothic" charset="0"/>
              </a:rPr>
              <a:t> in an </a:t>
            </a:r>
            <a:r>
              <a:rPr lang="tr-TR" sz="2800" dirty="0" err="1">
                <a:ea typeface="MS PGothic" charset="0"/>
              </a:rPr>
              <a:t>industry</a:t>
            </a:r>
            <a:endParaRPr lang="tr-TR" sz="2800" dirty="0">
              <a:ea typeface="MS PGothic" charset="0"/>
            </a:endParaRPr>
          </a:p>
          <a:p>
            <a:pPr lvl="1" eaLnBrk="1" hangingPunct="1"/>
            <a:r>
              <a:rPr lang="tr-TR" sz="2800" dirty="0" err="1">
                <a:ea typeface="MS PGothic" charset="0"/>
              </a:rPr>
              <a:t>What</a:t>
            </a:r>
            <a:r>
              <a:rPr lang="tr-TR" sz="2800" dirty="0">
                <a:ea typeface="MS PGothic" charset="0"/>
              </a:rPr>
              <a:t> </a:t>
            </a:r>
            <a:r>
              <a:rPr lang="tr-TR" sz="2800" dirty="0" err="1">
                <a:ea typeface="MS PGothic" charset="0"/>
              </a:rPr>
              <a:t>percentage</a:t>
            </a:r>
            <a:r>
              <a:rPr lang="tr-TR" sz="2800" dirty="0">
                <a:ea typeface="MS PGothic" charset="0"/>
              </a:rPr>
              <a:t> of </a:t>
            </a:r>
            <a:r>
              <a:rPr lang="tr-TR" sz="2800" dirty="0" err="1">
                <a:ea typeface="MS PGothic" charset="0"/>
              </a:rPr>
              <a:t>industry</a:t>
            </a:r>
            <a:r>
              <a:rPr lang="tr-TR" sz="2800" dirty="0">
                <a:ea typeface="MS PGothic" charset="0"/>
              </a:rPr>
              <a:t> </a:t>
            </a:r>
            <a:r>
              <a:rPr lang="tr-TR" sz="2800" dirty="0" err="1">
                <a:ea typeface="MS PGothic" charset="0"/>
              </a:rPr>
              <a:t>sales</a:t>
            </a:r>
            <a:r>
              <a:rPr lang="tr-TR" sz="2800" dirty="0">
                <a:ea typeface="MS PGothic" charset="0"/>
              </a:rPr>
              <a:t> </a:t>
            </a:r>
            <a:r>
              <a:rPr lang="tr-TR" sz="2800" dirty="0" err="1">
                <a:ea typeface="MS PGothic" charset="0"/>
              </a:rPr>
              <a:t>are</a:t>
            </a:r>
            <a:r>
              <a:rPr lang="tr-TR" sz="2800" dirty="0">
                <a:ea typeface="MS PGothic" charset="0"/>
              </a:rPr>
              <a:t> </a:t>
            </a:r>
            <a:r>
              <a:rPr lang="tr-TR" sz="2800" dirty="0" err="1">
                <a:ea typeface="MS PGothic" charset="0"/>
              </a:rPr>
              <a:t>owned</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biggest</a:t>
            </a:r>
            <a:r>
              <a:rPr lang="tr-TR" sz="2800" dirty="0">
                <a:ea typeface="MS PGothic" charset="0"/>
              </a:rPr>
              <a:t> </a:t>
            </a:r>
            <a:r>
              <a:rPr lang="tr-TR" sz="2800" dirty="0" err="1">
                <a:ea typeface="MS PGothic" charset="0"/>
              </a:rPr>
              <a:t>firms</a:t>
            </a:r>
            <a:r>
              <a:rPr lang="tr-TR" sz="2800" dirty="0">
                <a:ea typeface="MS PGothic" charset="0"/>
              </a:rPr>
              <a:t>?</a:t>
            </a:r>
          </a:p>
          <a:p>
            <a:pPr lvl="2" eaLnBrk="1" hangingPunct="1"/>
            <a:r>
              <a:rPr lang="tr-TR" dirty="0" err="1">
                <a:cs typeface="Arial" charset="0"/>
              </a:rPr>
              <a:t>Four-firm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2" eaLnBrk="1" hangingPunct="1"/>
            <a:r>
              <a:rPr lang="tr-TR" dirty="0" err="1">
                <a:cs typeface="Arial" charset="0"/>
              </a:rPr>
              <a:t>Eight-firm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1" eaLnBrk="1" hangingPunct="1"/>
            <a:r>
              <a:rPr lang="tr-TR" sz="2800" dirty="0">
                <a:cs typeface="Arial" charset="0"/>
              </a:rPr>
              <a:t>Is a </a:t>
            </a:r>
            <a:r>
              <a:rPr lang="tr-TR" sz="2800" dirty="0" err="1">
                <a:cs typeface="Arial" charset="0"/>
              </a:rPr>
              <a:t>rough</a:t>
            </a:r>
            <a:r>
              <a:rPr lang="tr-TR" sz="2800" dirty="0">
                <a:cs typeface="Arial" charset="0"/>
              </a:rPr>
              <a:t> </a:t>
            </a:r>
            <a:r>
              <a:rPr lang="tr-TR" sz="2800" dirty="0" err="1">
                <a:cs typeface="Arial" charset="0"/>
              </a:rPr>
              <a:t>gauge</a:t>
            </a:r>
            <a:r>
              <a:rPr lang="tr-TR" sz="2800" dirty="0">
                <a:cs typeface="Arial" charset="0"/>
              </a:rPr>
              <a:t> of </a:t>
            </a:r>
            <a:r>
              <a:rPr lang="tr-TR" sz="2800" dirty="0" err="1">
                <a:cs typeface="Arial" charset="0"/>
              </a:rPr>
              <a:t>oligopoly</a:t>
            </a:r>
            <a:r>
              <a:rPr lang="tr-TR" sz="2800" dirty="0">
                <a:cs typeface="Arial" charset="0"/>
              </a:rPr>
              <a:t> </a:t>
            </a:r>
            <a:r>
              <a:rPr lang="tr-TR" sz="2800" dirty="0" err="1">
                <a:cs typeface="Arial" charset="0"/>
              </a:rPr>
              <a:t>power</a:t>
            </a:r>
            <a:r>
              <a:rPr lang="tr-TR" sz="2800" dirty="0">
                <a:cs typeface="Arial" charset="0"/>
              </a:rPr>
              <a:t>—not an </a:t>
            </a:r>
            <a:r>
              <a:rPr lang="tr-TR" sz="2800" dirty="0" err="1">
                <a:cs typeface="Arial" charset="0"/>
              </a:rPr>
              <a:t>absolute</a:t>
            </a:r>
            <a:r>
              <a:rPr lang="tr-TR" sz="2800" dirty="0">
                <a:cs typeface="Arial" charset="0"/>
              </a:rPr>
              <a:t> </a:t>
            </a:r>
            <a:r>
              <a:rPr lang="tr-TR" sz="2800" dirty="0" err="1">
                <a:cs typeface="Arial" charset="0"/>
              </a:rPr>
              <a:t>measure</a:t>
            </a:r>
            <a:r>
              <a:rPr lang="tr-TR" sz="2800" dirty="0">
                <a:cs typeface="Arial" charset="0"/>
              </a:rPr>
              <a:t> </a:t>
            </a:r>
            <a:r>
              <a:rPr lang="tr-TR" sz="2800" dirty="0" err="1">
                <a:cs typeface="Arial" charset="0"/>
              </a:rPr>
              <a:t>due</a:t>
            </a:r>
            <a:r>
              <a:rPr lang="tr-TR" sz="2800" dirty="0">
                <a:cs typeface="Arial" charset="0"/>
              </a:rPr>
              <a:t> </a:t>
            </a:r>
            <a:r>
              <a:rPr lang="tr-TR" sz="2800" dirty="0" err="1">
                <a:cs typeface="Arial" charset="0"/>
              </a:rPr>
              <a:t>to</a:t>
            </a:r>
            <a:r>
              <a:rPr lang="tr-TR" sz="2800" dirty="0">
                <a:cs typeface="Arial" charset="0"/>
              </a:rPr>
              <a:t> </a:t>
            </a:r>
            <a:r>
              <a:rPr lang="tr-TR" sz="2800" dirty="0" err="1">
                <a:cs typeface="Arial" charset="0"/>
              </a:rPr>
              <a:t>international</a:t>
            </a:r>
            <a:r>
              <a:rPr lang="tr-TR" sz="2800" dirty="0">
                <a:cs typeface="Arial" charset="0"/>
              </a:rPr>
              <a:t> </a:t>
            </a:r>
            <a:r>
              <a:rPr lang="tr-TR" sz="2800" dirty="0" err="1">
                <a:cs typeface="Arial" charset="0"/>
              </a:rPr>
              <a:t>activity</a:t>
            </a:r>
            <a:r>
              <a:rPr lang="tr-TR" sz="2800" dirty="0">
                <a:cs typeface="Arial" charset="0"/>
              </a:rPr>
              <a:t> in </a:t>
            </a:r>
            <a:r>
              <a:rPr lang="tr-TR" sz="2800" dirty="0" err="1">
                <a:cs typeface="Arial" charset="0"/>
              </a:rPr>
              <a:t>the</a:t>
            </a:r>
            <a:r>
              <a:rPr lang="tr-TR" sz="2800" dirty="0">
                <a:cs typeface="Arial" charset="0"/>
              </a:rPr>
              <a:t> market. </a:t>
            </a:r>
            <a:r>
              <a:rPr lang="tr-TR" sz="2800" dirty="0" err="1">
                <a:cs typeface="Arial" charset="0"/>
              </a:rPr>
              <a:t>Consider</a:t>
            </a:r>
            <a:r>
              <a:rPr lang="tr-TR" sz="2800" dirty="0">
                <a:cs typeface="Arial" charset="0"/>
              </a:rPr>
              <a:t> </a:t>
            </a:r>
            <a:r>
              <a:rPr lang="tr-TR" sz="2800" dirty="0" err="1">
                <a:cs typeface="Arial" charset="0"/>
              </a:rPr>
              <a:t>the</a:t>
            </a:r>
            <a:r>
              <a:rPr lang="tr-TR" sz="2800" dirty="0">
                <a:cs typeface="Arial" charset="0"/>
              </a:rPr>
              <a:t> </a:t>
            </a:r>
            <a:r>
              <a:rPr lang="tr-TR" sz="2800" dirty="0" err="1">
                <a:cs typeface="Arial" charset="0"/>
              </a:rPr>
              <a:t>domestic</a:t>
            </a:r>
            <a:r>
              <a:rPr lang="tr-TR" sz="2800" dirty="0">
                <a:cs typeface="Arial" charset="0"/>
              </a:rPr>
              <a:t> car </a:t>
            </a:r>
            <a:r>
              <a:rPr lang="tr-TR" sz="2800" dirty="0" err="1">
                <a:cs typeface="Arial" charset="0"/>
              </a:rPr>
              <a:t>industry</a:t>
            </a:r>
            <a:r>
              <a:rPr lang="tr-TR" sz="2800" dirty="0">
                <a:cs typeface="Arial" charset="0"/>
              </a:rPr>
              <a:t> </a:t>
            </a:r>
            <a:r>
              <a:rPr lang="tr-TR" sz="2800" dirty="0" err="1">
                <a:cs typeface="Arial" charset="0"/>
              </a:rPr>
              <a:t>and</a:t>
            </a:r>
            <a:r>
              <a:rPr lang="tr-TR" sz="2800" dirty="0">
                <a:cs typeface="Arial" charset="0"/>
              </a:rPr>
              <a:t> </a:t>
            </a:r>
            <a:r>
              <a:rPr lang="tr-TR" sz="2800" dirty="0" err="1">
                <a:cs typeface="Arial" charset="0"/>
              </a:rPr>
              <a:t>international</a:t>
            </a:r>
            <a:r>
              <a:rPr lang="tr-TR" sz="2800" dirty="0">
                <a:cs typeface="Arial" charset="0"/>
              </a:rPr>
              <a:t> car </a:t>
            </a:r>
            <a:r>
              <a:rPr lang="tr-TR" sz="2800" dirty="0" err="1">
                <a:cs typeface="Arial" charset="0"/>
              </a:rPr>
              <a:t>industry</a:t>
            </a:r>
            <a:r>
              <a:rPr lang="tr-TR" sz="2800" dirty="0">
                <a:cs typeface="Arial" charset="0"/>
              </a:rPr>
              <a:t>.</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tr-TR" b="1">
                <a:ea typeface="MS PGothic" charset="0"/>
              </a:rPr>
              <a:t>Four-Firm Concentration Ratios </a:t>
            </a:r>
            <a:br>
              <a:rPr lang="tr-TR" b="1">
                <a:ea typeface="MS PGothic" charset="0"/>
              </a:rPr>
            </a:br>
            <a:r>
              <a:rPr lang="tr-TR" b="1">
                <a:ea typeface="MS PGothic" charset="0"/>
              </a:rPr>
              <a:t>in the United States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tr-TR" b="1" dirty="0">
                <a:ea typeface="MS PGothic" charset="0"/>
              </a:rPr>
              <a:t>Tekelci Rekabet Piyasası Nedir?</a:t>
            </a:r>
          </a:p>
        </p:txBody>
      </p:sp>
      <p:sp>
        <p:nvSpPr>
          <p:cNvPr id="8195"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Tekelci Rekabet (</a:t>
            </a:r>
            <a:r>
              <a:rPr lang="tr-TR" sz="3200" dirty="0" err="1">
                <a:ea typeface="MS PGothic" charset="0"/>
              </a:rPr>
              <a:t>Monopolistic</a:t>
            </a:r>
            <a:r>
              <a:rPr lang="tr-TR" sz="3200" dirty="0">
                <a:ea typeface="MS PGothic" charset="0"/>
              </a:rPr>
              <a:t> </a:t>
            </a:r>
            <a:r>
              <a:rPr lang="tr-TR" sz="3200" dirty="0" err="1">
                <a:ea typeface="MS PGothic" charset="0"/>
              </a:rPr>
              <a:t>Competition</a:t>
            </a:r>
            <a:r>
              <a:rPr lang="tr-TR" sz="3200" dirty="0">
                <a:ea typeface="MS PGothic" charset="0"/>
              </a:rPr>
              <a:t>)</a:t>
            </a:r>
          </a:p>
          <a:p>
            <a:pPr lvl="1" eaLnBrk="1" hangingPunct="1"/>
            <a:r>
              <a:rPr lang="tr-TR" sz="2800" dirty="0">
                <a:ea typeface="MS PGothic" charset="0"/>
              </a:rPr>
              <a:t>Yapısı aşağıdakiler tarafından oluşan bir piyasadır.</a:t>
            </a:r>
          </a:p>
          <a:p>
            <a:pPr lvl="2" eaLnBrk="1" hangingPunct="1"/>
            <a:r>
              <a:rPr lang="tr-TR" dirty="0">
                <a:latin typeface="Cambria" panose="02040503050406030204" pitchFamily="18" charset="0"/>
                <a:cs typeface="Helvetica Neue" charset="0"/>
              </a:rPr>
              <a:t>Serbest giriş ve çıkış</a:t>
            </a:r>
          </a:p>
          <a:p>
            <a:pPr lvl="2" eaLnBrk="1" hangingPunct="1"/>
            <a:r>
              <a:rPr lang="tr-TR" dirty="0">
                <a:latin typeface="Cambria" panose="02040503050406030204" pitchFamily="18" charset="0"/>
                <a:cs typeface="Helvetica Neue" charset="0"/>
              </a:rPr>
              <a:t>Birçok farklı firma</a:t>
            </a:r>
          </a:p>
          <a:p>
            <a:pPr lvl="2" eaLnBrk="1" hangingPunct="1"/>
            <a:r>
              <a:rPr lang="tr-TR" dirty="0">
                <a:latin typeface="Cambria" panose="02040503050406030204" pitchFamily="18" charset="0"/>
                <a:cs typeface="Helvetica Neue" charset="0"/>
              </a:rPr>
              <a:t>Ürün farklılaştırması</a:t>
            </a:r>
          </a:p>
          <a:p>
            <a:pPr eaLnBrk="1" hangingPunct="1"/>
            <a:r>
              <a:rPr lang="tr-TR" sz="3200" dirty="0">
                <a:ea typeface="MS PGothic" charset="0"/>
              </a:rPr>
              <a:t>Ürün Farklılaştırması</a:t>
            </a:r>
          </a:p>
          <a:p>
            <a:pPr lvl="1" eaLnBrk="1" hangingPunct="1"/>
            <a:r>
              <a:rPr lang="tr-TR" sz="2400" dirty="0">
                <a:ea typeface="MS PGothic" charset="0"/>
              </a:rPr>
              <a:t>Firmaların, bir ürünü daha çekici hale getirmek  onun benzersiz niteliklerini rakip ürünlerle karşılaştırmak için kullandıkları süreçtir.</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229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Duopoly</a:t>
            </a:r>
            <a:endParaRPr lang="tr-TR" sz="3200" dirty="0">
              <a:ea typeface="MS PGothic" charset="0"/>
            </a:endParaRPr>
          </a:p>
          <a:p>
            <a:pPr lvl="1" eaLnBrk="1" hangingPunct="1"/>
            <a:r>
              <a:rPr lang="tr-TR" sz="2800" dirty="0">
                <a:ea typeface="MS PGothic" charset="0"/>
              </a:rPr>
              <a:t>An </a:t>
            </a:r>
            <a:r>
              <a:rPr lang="tr-TR" sz="2800" dirty="0" err="1">
                <a:ea typeface="MS PGothic" charset="0"/>
              </a:rPr>
              <a:t>oligopoly</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only</a:t>
            </a:r>
            <a:r>
              <a:rPr lang="tr-TR" sz="2800" dirty="0">
                <a:ea typeface="MS PGothic" charset="0"/>
              </a:rPr>
              <a:t> </a:t>
            </a:r>
            <a:r>
              <a:rPr lang="tr-TR" sz="2800" dirty="0" err="1">
                <a:solidFill>
                  <a:srgbClr val="FF0000"/>
                </a:solidFill>
                <a:ea typeface="MS PGothic" charset="0"/>
              </a:rPr>
              <a:t>two</a:t>
            </a:r>
            <a:r>
              <a:rPr lang="tr-TR" sz="2800" dirty="0">
                <a:solidFill>
                  <a:srgbClr val="FF0000"/>
                </a:solidFill>
                <a:ea typeface="MS PGothic" charset="0"/>
              </a:rPr>
              <a:t> </a:t>
            </a:r>
            <a:r>
              <a:rPr lang="tr-TR" sz="2800" dirty="0" err="1">
                <a:solidFill>
                  <a:srgbClr val="FF0000"/>
                </a:solidFill>
                <a:ea typeface="MS PGothic" charset="0"/>
              </a:rPr>
              <a:t>firms</a:t>
            </a:r>
            <a:endParaRPr lang="tr-TR" sz="2800" dirty="0">
              <a:solidFill>
                <a:srgbClr val="FF0000"/>
              </a:solidFill>
              <a:ea typeface="MS PGothic" charset="0"/>
            </a:endParaRPr>
          </a:p>
          <a:p>
            <a:pPr lvl="1" eaLnBrk="1" hangingPunct="1"/>
            <a:r>
              <a:rPr lang="tr-TR" sz="2800" dirty="0">
                <a:ea typeface="MS PGothic" charset="0"/>
              </a:rPr>
              <a:t>May </a:t>
            </a:r>
            <a:r>
              <a:rPr lang="tr-TR" sz="2800" dirty="0" err="1">
                <a:ea typeface="MS PGothic" charset="0"/>
              </a:rPr>
              <a:t>happen</a:t>
            </a:r>
            <a:r>
              <a:rPr lang="tr-TR" sz="2800" dirty="0">
                <a:ea typeface="MS PGothic" charset="0"/>
              </a:rPr>
              <a:t> in </a:t>
            </a:r>
            <a:r>
              <a:rPr lang="tr-TR" sz="2800" dirty="0" err="1">
                <a:ea typeface="MS PGothic" charset="0"/>
              </a:rPr>
              <a:t>localized</a:t>
            </a:r>
            <a:r>
              <a:rPr lang="tr-TR" sz="2800" dirty="0">
                <a:ea typeface="MS PGothic" charset="0"/>
              </a:rPr>
              <a:t> </a:t>
            </a:r>
            <a:r>
              <a:rPr lang="tr-TR" sz="2800" dirty="0" err="1">
                <a:ea typeface="MS PGothic" charset="0"/>
              </a:rPr>
              <a:t>markets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cell</a:t>
            </a:r>
            <a:r>
              <a:rPr lang="tr-TR" sz="2800" dirty="0">
                <a:ea typeface="MS PGothic" charset="0"/>
              </a:rPr>
              <a:t> </a:t>
            </a:r>
            <a:r>
              <a:rPr lang="tr-TR" sz="2800" dirty="0" err="1">
                <a:ea typeface="MS PGothic" charset="0"/>
              </a:rPr>
              <a:t>phones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utilities</a:t>
            </a:r>
            <a:endParaRPr lang="tr-TR" sz="2400" dirty="0">
              <a:ea typeface="MS PGothic" charset="0"/>
            </a:endParaRPr>
          </a:p>
          <a:p>
            <a:pPr eaLnBrk="1" hangingPunct="1"/>
            <a:r>
              <a:rPr lang="tr-TR" sz="3200" dirty="0" err="1">
                <a:ea typeface="MS PGothic" charset="0"/>
              </a:rPr>
              <a:t>Duopoly</a:t>
            </a:r>
            <a:r>
              <a:rPr lang="tr-TR" sz="3200" dirty="0">
                <a:ea typeface="MS PGothic" charset="0"/>
              </a:rPr>
              <a:t> </a:t>
            </a:r>
            <a:r>
              <a:rPr lang="tr-TR" sz="3200" dirty="0" err="1">
                <a:ea typeface="MS PGothic" charset="0"/>
              </a:rPr>
              <a:t>behavior</a:t>
            </a:r>
            <a:endParaRPr lang="tr-TR" sz="3200" dirty="0">
              <a:ea typeface="MS PGothic" charset="0"/>
            </a:endParaRPr>
          </a:p>
          <a:p>
            <a:pPr lvl="1" eaLnBrk="1" hangingPunct="1"/>
            <a:r>
              <a:rPr lang="tr-TR" sz="2800" dirty="0" err="1">
                <a:ea typeface="MS PGothic" charset="0"/>
              </a:rPr>
              <a:t>Firms</a:t>
            </a:r>
            <a:r>
              <a:rPr lang="tr-TR" sz="2800" dirty="0">
                <a:ea typeface="MS PGothic" charset="0"/>
              </a:rPr>
              <a:t> </a:t>
            </a:r>
            <a:r>
              <a:rPr lang="tr-TR" sz="2800" dirty="0" err="1">
                <a:ea typeface="MS PGothic" charset="0"/>
              </a:rPr>
              <a:t>feel</a:t>
            </a:r>
            <a:r>
              <a:rPr lang="tr-TR" sz="2800" dirty="0">
                <a:ea typeface="MS PGothic" charset="0"/>
              </a:rPr>
              <a:t> </a:t>
            </a:r>
            <a:r>
              <a:rPr lang="tr-TR" sz="2800" dirty="0" err="1">
                <a:ea typeface="MS PGothic" charset="0"/>
              </a:rPr>
              <a:t>competitive</a:t>
            </a:r>
            <a:r>
              <a:rPr lang="tr-TR" sz="2800" dirty="0">
                <a:ea typeface="MS PGothic" charset="0"/>
              </a:rPr>
              <a:t> </a:t>
            </a:r>
            <a:r>
              <a:rPr lang="tr-TR" sz="2800" dirty="0" err="1">
                <a:ea typeface="MS PGothic" charset="0"/>
              </a:rPr>
              <a:t>pressure</a:t>
            </a:r>
            <a:r>
              <a:rPr lang="tr-TR" sz="2800" dirty="0">
                <a:ea typeface="MS PGothic" charset="0"/>
              </a:rPr>
              <a:t>, but can </a:t>
            </a:r>
            <a:r>
              <a:rPr lang="tr-TR" sz="2800" dirty="0" err="1">
                <a:ea typeface="MS PGothic" charset="0"/>
              </a:rPr>
              <a:t>enjoy</a:t>
            </a:r>
            <a:r>
              <a:rPr lang="tr-TR" sz="2800" dirty="0">
                <a:ea typeface="MS PGothic" charset="0"/>
              </a:rPr>
              <a:t> </a:t>
            </a:r>
            <a:r>
              <a:rPr lang="tr-TR" sz="2800" dirty="0" err="1">
                <a:ea typeface="MS PGothic" charset="0"/>
              </a:rPr>
              <a:t>advantages</a:t>
            </a:r>
            <a:r>
              <a:rPr lang="tr-TR" sz="2800" dirty="0">
                <a:ea typeface="MS PGothic" charset="0"/>
              </a:rPr>
              <a:t> of market </a:t>
            </a:r>
            <a:r>
              <a:rPr lang="tr-TR" sz="2800" dirty="0" err="1">
                <a:ea typeface="MS PGothic" charset="0"/>
              </a:rPr>
              <a:t>power</a:t>
            </a:r>
            <a:r>
              <a:rPr lang="tr-TR" sz="2800" dirty="0">
                <a:ea typeface="MS PGothic" charset="0"/>
              </a:rPr>
              <a:t>.</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may</a:t>
            </a:r>
            <a:r>
              <a:rPr lang="tr-TR" sz="2800" dirty="0">
                <a:ea typeface="MS PGothic" charset="0"/>
              </a:rPr>
              <a:t> </a:t>
            </a:r>
            <a:r>
              <a:rPr lang="tr-TR" sz="2800" dirty="0" err="1">
                <a:ea typeface="MS PGothic" charset="0"/>
              </a:rPr>
              <a:t>have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incentive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ability</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cooperate</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collude</a:t>
            </a:r>
            <a:r>
              <a:rPr lang="tr-TR" sz="2800" dirty="0">
                <a:ea typeface="MS PGothic" charset="0"/>
              </a:rPr>
              <a:t>.</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3315" name="Content Placeholder 2"/>
          <p:cNvSpPr>
            <a:spLocks noGrp="1"/>
          </p:cNvSpPr>
          <p:nvPr>
            <p:ph idx="1"/>
          </p:nvPr>
        </p:nvSpPr>
        <p:spPr>
          <a:xfrm>
            <a:off x="609600" y="1647825"/>
            <a:ext cx="10972800" cy="4895850"/>
          </a:xfrm>
        </p:spPr>
        <p:txBody>
          <a:bodyPr/>
          <a:lstStyle/>
          <a:p>
            <a:pPr eaLnBrk="1" hangingPunct="1"/>
            <a:r>
              <a:rPr lang="tr-TR" sz="3200" dirty="0" err="1">
                <a:ea typeface="MS PGothic" charset="0"/>
              </a:rPr>
              <a:t>Collusion</a:t>
            </a:r>
            <a:endParaRPr lang="tr-TR" sz="3200" dirty="0">
              <a:ea typeface="MS PGothic" charset="0"/>
            </a:endParaRPr>
          </a:p>
          <a:p>
            <a:pPr lvl="1" eaLnBrk="1" hangingPunct="1"/>
            <a:r>
              <a:rPr lang="tr-TR" sz="2800" dirty="0" err="1">
                <a:ea typeface="MS PGothic" charset="0"/>
              </a:rPr>
              <a:t>Agreement</a:t>
            </a:r>
            <a:r>
              <a:rPr lang="tr-TR" sz="2800" dirty="0">
                <a:ea typeface="MS PGothic" charset="0"/>
              </a:rPr>
              <a:t> </a:t>
            </a:r>
            <a:r>
              <a:rPr lang="tr-TR" sz="2800" dirty="0" err="1">
                <a:ea typeface="MS PGothic" charset="0"/>
              </a:rPr>
              <a:t>among</a:t>
            </a:r>
            <a:r>
              <a:rPr lang="tr-TR" sz="2800" dirty="0">
                <a:ea typeface="MS PGothic" charset="0"/>
              </a:rPr>
              <a:t> </a:t>
            </a:r>
            <a:r>
              <a:rPr lang="tr-TR" sz="2800" dirty="0" err="1">
                <a:ea typeface="MS PGothic" charset="0"/>
              </a:rPr>
              <a:t>rivals</a:t>
            </a:r>
            <a:r>
              <a:rPr lang="tr-TR" sz="2800" dirty="0">
                <a:ea typeface="MS PGothic" charset="0"/>
              </a:rPr>
              <a:t> </a:t>
            </a:r>
            <a:r>
              <a:rPr lang="tr-TR" sz="2800" dirty="0" err="1">
                <a:ea typeface="MS PGothic" charset="0"/>
              </a:rPr>
              <a:t>specifying</a:t>
            </a:r>
            <a:r>
              <a:rPr lang="tr-TR" sz="2800" dirty="0">
                <a:ea typeface="MS PGothic" charset="0"/>
              </a:rPr>
              <a:t> </a:t>
            </a:r>
            <a:r>
              <a:rPr lang="tr-TR" sz="2800" dirty="0" err="1">
                <a:ea typeface="MS PGothic" charset="0"/>
              </a:rPr>
              <a:t>prices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quantities</a:t>
            </a:r>
            <a:endParaRPr lang="tr-TR" sz="2800" dirty="0">
              <a:ea typeface="MS PGothic" charset="0"/>
            </a:endParaRPr>
          </a:p>
          <a:p>
            <a:pPr lvl="1" eaLnBrk="1" hangingPunct="1"/>
            <a:r>
              <a:rPr lang="tr-TR" sz="2800" dirty="0" err="1">
                <a:ea typeface="MS PGothic" charset="0"/>
              </a:rPr>
              <a:t>Firms</a:t>
            </a:r>
            <a:r>
              <a:rPr lang="tr-TR" sz="2800" dirty="0">
                <a:ea typeface="MS PGothic" charset="0"/>
              </a:rPr>
              <a:t> ask: </a:t>
            </a:r>
            <a:r>
              <a:rPr lang="tr-TR" altLang="ja-JP" sz="2800" dirty="0">
                <a:ea typeface="MS PGothic" charset="0"/>
              </a:rPr>
              <a:t>"</a:t>
            </a:r>
            <a:r>
              <a:rPr lang="tr-TR" altLang="ja-JP" sz="2800" dirty="0" err="1">
                <a:ea typeface="MS PGothic" charset="0"/>
              </a:rPr>
              <a:t>What</a:t>
            </a:r>
            <a:r>
              <a:rPr lang="tr-TR" altLang="ja-JP" sz="2800" dirty="0">
                <a:ea typeface="MS PGothic" charset="0"/>
              </a:rPr>
              <a:t> </a:t>
            </a:r>
            <a:r>
              <a:rPr lang="tr-TR" altLang="ja-JP" sz="2800" dirty="0" err="1">
                <a:ea typeface="MS PGothic" charset="0"/>
              </a:rPr>
              <a:t>would</a:t>
            </a:r>
            <a:r>
              <a:rPr lang="tr-TR" altLang="ja-JP" sz="2800" dirty="0">
                <a:ea typeface="MS PGothic" charset="0"/>
              </a:rPr>
              <a:t> a </a:t>
            </a:r>
            <a:r>
              <a:rPr lang="tr-TR" altLang="ja-JP" sz="2800" dirty="0" err="1">
                <a:ea typeface="MS PGothic" charset="0"/>
              </a:rPr>
              <a:t>monopoly</a:t>
            </a:r>
            <a:r>
              <a:rPr lang="tr-TR" altLang="ja-JP" sz="2800" dirty="0">
                <a:ea typeface="MS PGothic" charset="0"/>
              </a:rPr>
              <a:t> do?"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then</a:t>
            </a:r>
            <a:r>
              <a:rPr lang="tr-TR" altLang="ja-JP" sz="2800" dirty="0">
                <a:ea typeface="MS PGothic" charset="0"/>
              </a:rPr>
              <a:t> do </a:t>
            </a:r>
            <a:r>
              <a:rPr lang="tr-TR" altLang="ja-JP" sz="2800" dirty="0" err="1">
                <a:ea typeface="MS PGothic" charset="0"/>
              </a:rPr>
              <a:t>that</a:t>
            </a:r>
            <a:r>
              <a:rPr lang="tr-TR" altLang="ja-JP" sz="2800" dirty="0">
                <a:ea typeface="MS PGothic" charset="0"/>
              </a:rPr>
              <a:t> </a:t>
            </a:r>
            <a:r>
              <a:rPr lang="tr-TR" altLang="ja-JP" sz="2800" dirty="0" err="1">
                <a:ea typeface="MS PGothic" charset="0"/>
              </a:rPr>
              <a:t>action</a:t>
            </a:r>
            <a:r>
              <a:rPr lang="tr-TR" altLang="ja-JP" sz="2800" dirty="0">
                <a:ea typeface="MS PGothic" charset="0"/>
              </a:rPr>
              <a:t>.</a:t>
            </a:r>
          </a:p>
          <a:p>
            <a:pPr eaLnBrk="1" hangingPunct="1"/>
            <a:r>
              <a:rPr lang="tr-TR" sz="3200" dirty="0" err="1">
                <a:ea typeface="MS PGothic" charset="0"/>
              </a:rPr>
              <a:t>Cartel</a:t>
            </a:r>
            <a:endParaRPr lang="tr-TR" sz="3200" dirty="0">
              <a:ea typeface="MS PGothic" charset="0"/>
            </a:endParaRPr>
          </a:p>
          <a:p>
            <a:pPr lvl="1" eaLnBrk="1" hangingPunct="1"/>
            <a:r>
              <a:rPr lang="tr-TR" sz="2800" dirty="0" err="1">
                <a:ea typeface="MS PGothic" charset="0"/>
              </a:rPr>
              <a:t>Two</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more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acting</a:t>
            </a:r>
            <a:r>
              <a:rPr lang="tr-TR" sz="2800" dirty="0">
                <a:ea typeface="MS PGothic" charset="0"/>
              </a:rPr>
              <a:t> in </a:t>
            </a:r>
            <a:r>
              <a:rPr lang="tr-TR" sz="2800" dirty="0" err="1">
                <a:ea typeface="MS PGothic" charset="0"/>
              </a:rPr>
              <a:t>unison</a:t>
            </a:r>
            <a:r>
              <a:rPr lang="tr-TR" sz="2800" dirty="0">
                <a:ea typeface="MS PGothic" charset="0"/>
              </a:rPr>
              <a:t> </a:t>
            </a:r>
            <a:r>
              <a:rPr lang="tr-TR" sz="2800" dirty="0" err="1">
                <a:ea typeface="MS PGothic" charset="0"/>
              </a:rPr>
              <a:t>to</a:t>
            </a:r>
            <a:r>
              <a:rPr lang="tr-TR" sz="2800" dirty="0">
                <a:ea typeface="MS PGothic" charset="0"/>
              </a:rPr>
              <a:t> form a </a:t>
            </a:r>
            <a:r>
              <a:rPr lang="tr-TR" sz="2800" dirty="0" err="1">
                <a:ea typeface="MS PGothic" charset="0"/>
              </a:rPr>
              <a:t>joint</a:t>
            </a:r>
            <a:r>
              <a:rPr lang="tr-TR" sz="2800" dirty="0">
                <a:ea typeface="MS PGothic" charset="0"/>
              </a:rPr>
              <a:t> </a:t>
            </a:r>
            <a:r>
              <a:rPr lang="tr-TR" sz="2800" dirty="0" err="1">
                <a:ea typeface="MS PGothic" charset="0"/>
              </a:rPr>
              <a:t>monopoly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tr-TR" b="1">
                <a:ea typeface="MS PGothic" charset="0"/>
              </a:rPr>
              <a:t>Cartels</a:t>
            </a:r>
            <a:endParaRPr lang="tr-TR" b="1" dirty="0">
              <a:ea typeface="MS PGothic" charset="0"/>
            </a:endParaRPr>
          </a:p>
        </p:txBody>
      </p:sp>
      <p:sp>
        <p:nvSpPr>
          <p:cNvPr id="1433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Cartels</a:t>
            </a:r>
            <a:r>
              <a:rPr lang="tr-TR" sz="3200" dirty="0">
                <a:ea typeface="MS PGothic" charset="0"/>
              </a:rPr>
              <a:t> </a:t>
            </a:r>
            <a:r>
              <a:rPr lang="tr-TR" sz="3200" dirty="0" err="1">
                <a:ea typeface="MS PGothic" charset="0"/>
              </a:rPr>
              <a:t>tend</a:t>
            </a:r>
            <a:r>
              <a:rPr lang="tr-TR" sz="3200" dirty="0">
                <a:ea typeface="MS PGothic" charset="0"/>
              </a:rPr>
              <a:t> </a:t>
            </a:r>
            <a:r>
              <a:rPr lang="tr-TR" sz="3200" dirty="0" err="1">
                <a:ea typeface="MS PGothic" charset="0"/>
              </a:rPr>
              <a:t>to</a:t>
            </a:r>
            <a:r>
              <a:rPr lang="tr-TR" sz="3200" dirty="0">
                <a:ea typeface="MS PGothic" charset="0"/>
              </a:rPr>
              <a:t> be </a:t>
            </a:r>
            <a:r>
              <a:rPr lang="tr-TR" sz="3200" dirty="0" err="1">
                <a:ea typeface="MS PGothic" charset="0"/>
              </a:rPr>
              <a:t>unstable</a:t>
            </a:r>
            <a:r>
              <a:rPr lang="tr-TR" sz="3200" dirty="0">
                <a:ea typeface="MS PGothic" charset="0"/>
              </a:rPr>
              <a:t> </a:t>
            </a:r>
            <a:r>
              <a:rPr lang="tr-TR" sz="3200" dirty="0" err="1">
                <a:ea typeface="MS PGothic" charset="0"/>
              </a:rPr>
              <a:t>over</a:t>
            </a:r>
            <a:r>
              <a:rPr lang="tr-TR" sz="3200" dirty="0">
                <a:ea typeface="MS PGothic" charset="0"/>
              </a:rPr>
              <a:t> a </a:t>
            </a:r>
            <a:r>
              <a:rPr lang="tr-TR" sz="3200" dirty="0" err="1">
                <a:ea typeface="MS PGothic" charset="0"/>
              </a:rPr>
              <a:t>long</a:t>
            </a:r>
            <a:r>
              <a:rPr lang="tr-TR" sz="3200" dirty="0">
                <a:ea typeface="MS PGothic" charset="0"/>
              </a:rPr>
              <a:t> </a:t>
            </a:r>
            <a:r>
              <a:rPr lang="tr-TR" sz="3200" dirty="0" err="1">
                <a:ea typeface="MS PGothic" charset="0"/>
              </a:rPr>
              <a:t>period</a:t>
            </a:r>
            <a:r>
              <a:rPr lang="tr-TR" sz="3200" dirty="0">
                <a:ea typeface="MS PGothic" charset="0"/>
              </a:rPr>
              <a:t> of time. </a:t>
            </a:r>
            <a:r>
              <a:rPr lang="tr-TR" sz="3200" dirty="0" err="1">
                <a:ea typeface="MS PGothic" charset="0"/>
              </a:rPr>
              <a:t>Why</a:t>
            </a:r>
            <a:r>
              <a:rPr lang="tr-TR" sz="3200" dirty="0">
                <a:ea typeface="MS PGothic" charset="0"/>
              </a:rPr>
              <a:t>?</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sz="2800" dirty="0">
                <a:ea typeface="MS PGothic" charset="0"/>
              </a:rPr>
              <a:t> in </a:t>
            </a:r>
            <a:r>
              <a:rPr lang="tr-TR" sz="2800" dirty="0" err="1">
                <a:ea typeface="MS PGothic" charset="0"/>
              </a:rPr>
              <a:t>the</a:t>
            </a:r>
            <a:r>
              <a:rPr lang="tr-TR" sz="2800" dirty="0">
                <a:ea typeface="MS PGothic" charset="0"/>
              </a:rPr>
              <a:t> </a:t>
            </a:r>
            <a:r>
              <a:rPr lang="tr-TR" sz="2800" dirty="0" err="1">
                <a:ea typeface="MS PGothic" charset="0"/>
              </a:rPr>
              <a:t>cartel</a:t>
            </a:r>
            <a:r>
              <a:rPr lang="tr-TR" sz="2800" dirty="0">
                <a:ea typeface="MS PGothic" charset="0"/>
              </a:rPr>
              <a:t> </a:t>
            </a:r>
            <a:r>
              <a:rPr lang="tr-TR" sz="2800" dirty="0" err="1">
                <a:ea typeface="MS PGothic" charset="0"/>
              </a:rPr>
              <a:t>often</a:t>
            </a:r>
            <a:r>
              <a:rPr lang="tr-TR" sz="2800" dirty="0">
                <a:ea typeface="MS PGothic" charset="0"/>
              </a:rPr>
              <a:t> has an </a:t>
            </a:r>
            <a:r>
              <a:rPr lang="tr-TR" sz="2800" dirty="0" err="1">
                <a:ea typeface="MS PGothic" charset="0"/>
              </a:rPr>
              <a:t>incentive</a:t>
            </a:r>
            <a:r>
              <a:rPr lang="tr-TR" sz="2800" dirty="0">
                <a:ea typeface="MS PGothic" charset="0"/>
              </a:rPr>
              <a:t> </a:t>
            </a:r>
            <a:r>
              <a:rPr lang="tr-TR" sz="2800" dirty="0" err="1">
                <a:ea typeface="MS PGothic" charset="0"/>
              </a:rPr>
              <a:t>to</a:t>
            </a:r>
            <a:r>
              <a:rPr lang="tr-TR" sz="2800" dirty="0">
                <a:ea typeface="MS PGothic" charset="0"/>
              </a:rPr>
              <a:t> </a:t>
            </a:r>
            <a:r>
              <a:rPr lang="tr-TR" altLang="ja-JP" sz="2800" dirty="0">
                <a:ea typeface="MS PGothic" charset="0"/>
              </a:rPr>
              <a:t>"</a:t>
            </a:r>
            <a:r>
              <a:rPr lang="tr-TR" altLang="ja-JP" sz="2800" dirty="0" err="1">
                <a:ea typeface="MS PGothic" charset="0"/>
              </a:rPr>
              <a:t>cheat</a:t>
            </a:r>
            <a:r>
              <a:rPr lang="tr-TR" altLang="ja-JP" sz="2800" dirty="0">
                <a:ea typeface="MS PGothic" charset="0"/>
              </a:rPr>
              <a:t>."</a:t>
            </a:r>
          </a:p>
          <a:p>
            <a:pPr lvl="1" eaLnBrk="1" hangingPunct="1"/>
            <a:r>
              <a:rPr lang="tr-TR" sz="2800" dirty="0" err="1">
                <a:ea typeface="MS PGothic" charset="0"/>
              </a:rPr>
              <a:t>Could</a:t>
            </a:r>
            <a:r>
              <a:rPr lang="tr-TR" sz="2800" dirty="0">
                <a:ea typeface="MS PGothic" charset="0"/>
              </a:rPr>
              <a:t> </a:t>
            </a:r>
            <a:r>
              <a:rPr lang="tr-TR" sz="2800" dirty="0" err="1">
                <a:ea typeface="MS PGothic" charset="0"/>
              </a:rPr>
              <a:t>occur</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lowering</a:t>
            </a:r>
            <a:r>
              <a:rPr lang="tr-TR" sz="2800" dirty="0">
                <a:ea typeface="MS PGothic" charset="0"/>
              </a:rPr>
              <a:t> </a:t>
            </a:r>
            <a:r>
              <a:rPr lang="tr-TR" sz="2800" dirty="0" err="1">
                <a:ea typeface="MS PGothic" charset="0"/>
              </a:rPr>
              <a:t>its</a:t>
            </a:r>
            <a:r>
              <a:rPr lang="tr-TR" sz="2800" dirty="0">
                <a:ea typeface="MS PGothic" charset="0"/>
              </a:rPr>
              <a:t> </a:t>
            </a:r>
            <a:r>
              <a:rPr lang="tr-TR" sz="2800" dirty="0" err="1">
                <a:ea typeface="MS PGothic" charset="0"/>
              </a:rPr>
              <a:t>price</a:t>
            </a:r>
            <a:endParaRPr lang="tr-TR" sz="2800" dirty="0">
              <a:ea typeface="MS PGothic" charset="0"/>
            </a:endParaRPr>
          </a:p>
          <a:p>
            <a:pPr lvl="1" eaLnBrk="1" hangingPunct="1"/>
            <a:r>
              <a:rPr lang="tr-TR" sz="2800" dirty="0" err="1">
                <a:ea typeface="MS PGothic" charset="0"/>
              </a:rPr>
              <a:t>Firm</a:t>
            </a:r>
            <a:r>
              <a:rPr lang="tr-TR" sz="2800" dirty="0">
                <a:ea typeface="MS PGothic" charset="0"/>
              </a:rPr>
              <a:t> </a:t>
            </a:r>
            <a:r>
              <a:rPr lang="tr-TR" sz="2800" dirty="0" err="1">
                <a:ea typeface="MS PGothic" charset="0"/>
              </a:rPr>
              <a:t>could</a:t>
            </a:r>
            <a:r>
              <a:rPr lang="tr-TR" sz="2800" dirty="0">
                <a:ea typeface="MS PGothic" charset="0"/>
              </a:rPr>
              <a:t> </a:t>
            </a:r>
            <a:r>
              <a:rPr lang="tr-TR" sz="2800" dirty="0" err="1">
                <a:ea typeface="MS PGothic" charset="0"/>
              </a:rPr>
              <a:t>also</a:t>
            </a:r>
            <a:r>
              <a:rPr lang="tr-TR" sz="2800" dirty="0">
                <a:ea typeface="MS PGothic" charset="0"/>
              </a:rPr>
              <a:t> </a:t>
            </a:r>
            <a:r>
              <a:rPr lang="tr-TR" sz="2800" dirty="0" err="1">
                <a:ea typeface="MS PGothic" charset="0"/>
              </a:rPr>
              <a:t>overproduce</a:t>
            </a:r>
            <a:r>
              <a:rPr lang="tr-TR" sz="2800" dirty="0">
                <a:ea typeface="MS PGothic" charset="0"/>
              </a:rPr>
              <a:t> </a:t>
            </a:r>
            <a:r>
              <a:rPr lang="tr-TR" sz="2800" dirty="0" err="1">
                <a:ea typeface="MS PGothic" charset="0"/>
              </a:rPr>
              <a:t>output</a:t>
            </a:r>
            <a:r>
              <a:rPr lang="tr-TR" sz="2800" dirty="0">
                <a:ea typeface="MS PGothic" charset="0"/>
              </a:rPr>
              <a:t> (in </a:t>
            </a:r>
            <a:r>
              <a:rPr lang="tr-TR" sz="2800" dirty="0" err="1">
                <a:ea typeface="MS PGothic" charset="0"/>
              </a:rPr>
              <a:t>situations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homogenous</a:t>
            </a:r>
            <a:r>
              <a:rPr lang="tr-TR" sz="2800" dirty="0">
                <a:ea typeface="MS PGothic" charset="0"/>
              </a:rPr>
              <a:t> </a:t>
            </a:r>
            <a:r>
              <a:rPr lang="tr-TR" sz="2800" dirty="0" err="1">
                <a:ea typeface="MS PGothic" charset="0"/>
              </a:rPr>
              <a:t>output</a:t>
            </a:r>
            <a:r>
              <a:rPr lang="tr-TR" sz="2800" dirty="0">
                <a:ea typeface="MS PGothic" charset="0"/>
              </a:rPr>
              <a:t>, </a:t>
            </a:r>
            <a:r>
              <a:rPr lang="tr-TR" sz="2800" dirty="0" err="1">
                <a:ea typeface="MS PGothic" charset="0"/>
              </a:rPr>
              <a:t>such</a:t>
            </a:r>
            <a:r>
              <a:rPr lang="tr-TR" sz="2800" dirty="0">
                <a:ea typeface="MS PGothic" charset="0"/>
              </a:rPr>
              <a:t> as </a:t>
            </a:r>
            <a:r>
              <a:rPr lang="tr-TR" sz="2800" dirty="0" err="1">
                <a:ea typeface="MS PGothic" charset="0"/>
              </a:rPr>
              <a:t>oil</a:t>
            </a:r>
            <a:r>
              <a:rPr lang="tr-TR" sz="2800" dirty="0">
                <a:ea typeface="MS PGothic" charset="0"/>
              </a:rPr>
              <a:t> </a:t>
            </a:r>
            <a:r>
              <a:rPr lang="tr-TR" sz="2800" dirty="0" err="1">
                <a:ea typeface="MS PGothic" charset="0"/>
              </a:rPr>
              <a:t>cartels</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Perfect Competition vs. Monopoly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Assume</a:t>
            </a:r>
            <a:r>
              <a:rPr lang="tr-TR" sz="2400" dirty="0">
                <a:ea typeface="MS PGothic" charset="0"/>
              </a:rPr>
              <a:t> MC = 0</a:t>
            </a:r>
          </a:p>
          <a:p>
            <a:pPr eaLnBrk="1" hangingPunct="1"/>
            <a:r>
              <a:rPr lang="tr-TR" sz="2400" dirty="0">
                <a:ea typeface="MS PGothic" charset="0"/>
              </a:rPr>
              <a:t>Perfect </a:t>
            </a:r>
            <a:r>
              <a:rPr lang="tr-TR" sz="2400" dirty="0" err="1">
                <a:ea typeface="MS PGothic" charset="0"/>
              </a:rPr>
              <a:t>Competition</a:t>
            </a:r>
            <a:endParaRPr lang="tr-TR" sz="2400" dirty="0">
              <a:ea typeface="MS PGothic" charset="0"/>
            </a:endParaRPr>
          </a:p>
          <a:p>
            <a:pPr lvl="1" eaLnBrk="1" hangingPunct="1"/>
            <a:r>
              <a:rPr lang="tr-TR" sz="2000" dirty="0" err="1">
                <a:ea typeface="MS PGothic" charset="0"/>
              </a:rPr>
              <a:t>Result</a:t>
            </a:r>
            <a:r>
              <a:rPr lang="tr-TR" sz="2000" dirty="0">
                <a:ea typeface="MS PGothic" charset="0"/>
              </a:rPr>
              <a:t>:  P = MC</a:t>
            </a:r>
          </a:p>
          <a:p>
            <a:pPr lvl="1" eaLnBrk="1" hangingPunct="1"/>
            <a:r>
              <a:rPr lang="tr-TR" sz="2000" dirty="0">
                <a:ea typeface="MS PGothic" charset="0"/>
              </a:rPr>
              <a:t>P = $0</a:t>
            </a:r>
          </a:p>
          <a:p>
            <a:pPr lvl="1" eaLnBrk="1" hangingPunct="1"/>
            <a:r>
              <a:rPr lang="tr-TR" sz="2000" dirty="0" err="1">
                <a:ea typeface="MS PGothic" charset="0"/>
              </a:rPr>
              <a:t>Q</a:t>
            </a:r>
            <a:r>
              <a:rPr lang="tr-TR" sz="2000" dirty="0">
                <a:ea typeface="MS PGothic" charset="0"/>
              </a:rPr>
              <a:t> = 1,200</a:t>
            </a:r>
          </a:p>
          <a:p>
            <a:pPr lvl="1" eaLnBrk="1" hangingPunct="1"/>
            <a:r>
              <a:rPr lang="tr-TR" sz="2000" dirty="0" err="1">
                <a:ea typeface="MS PGothic" charset="0"/>
              </a:rPr>
              <a:t>Socially</a:t>
            </a:r>
            <a:r>
              <a:rPr lang="tr-TR" sz="2000" dirty="0">
                <a:ea typeface="MS PGothic" charset="0"/>
              </a:rPr>
              <a:t> </a:t>
            </a:r>
            <a:r>
              <a:rPr lang="tr-TR" sz="2000" dirty="0" err="1">
                <a:ea typeface="MS PGothic" charset="0"/>
              </a:rPr>
              <a:t>efficient</a:t>
            </a:r>
            <a:endParaRPr lang="tr-TR" sz="2000" dirty="0">
              <a:ea typeface="MS PGothic" charset="0"/>
            </a:endParaRPr>
          </a:p>
          <a:p>
            <a:pPr eaLnBrk="1" hangingPunct="1"/>
            <a:r>
              <a:rPr lang="tr-TR" sz="2400" dirty="0" err="1">
                <a:ea typeface="MS PGothic" charset="0"/>
              </a:rPr>
              <a:t>Monopoly</a:t>
            </a:r>
            <a:endParaRPr lang="tr-TR" sz="2400" dirty="0">
              <a:ea typeface="MS PGothic" charset="0"/>
            </a:endParaRPr>
          </a:p>
          <a:p>
            <a:pPr lvl="1" eaLnBrk="1" hangingPunct="1"/>
            <a:r>
              <a:rPr lang="tr-TR" sz="2000" dirty="0">
                <a:ea typeface="MS PGothic" charset="0"/>
              </a:rPr>
              <a:t>No </a:t>
            </a:r>
            <a:r>
              <a:rPr lang="tr-TR" sz="2000" dirty="0" err="1">
                <a:ea typeface="MS PGothic" charset="0"/>
              </a:rPr>
              <a:t>competition</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drive</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down</a:t>
            </a:r>
            <a:endParaRPr lang="tr-TR" sz="20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a:t>
            </a:r>
          </a:p>
          <a:p>
            <a:pPr lvl="1" eaLnBrk="1" hangingPunct="1"/>
            <a:r>
              <a:rPr lang="tr-TR" sz="2000" dirty="0" err="1">
                <a:ea typeface="MS PGothic" charset="0"/>
              </a:rPr>
              <a:t>Loss</a:t>
            </a:r>
            <a:r>
              <a:rPr lang="tr-TR" sz="2000" dirty="0">
                <a:ea typeface="MS PGothic" charset="0"/>
              </a:rPr>
              <a:t> of </a:t>
            </a:r>
            <a:r>
              <a:rPr lang="tr-TR" sz="2000" dirty="0" err="1">
                <a:ea typeface="MS PGothic" charset="0"/>
              </a:rPr>
              <a:t>efficiency</a:t>
            </a:r>
            <a:r>
              <a:rPr lang="tr-TR" sz="2000" dirty="0">
                <a:ea typeface="MS PGothic" charset="0"/>
              </a:rPr>
              <a:t> </a:t>
            </a:r>
            <a:r>
              <a:rPr lang="tr-TR" sz="2000" dirty="0" err="1">
                <a:ea typeface="MS PGothic" charset="0"/>
              </a:rPr>
              <a:t>compared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competition</a:t>
            </a:r>
            <a:endParaRPr lang="tr-TR"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Duopoly Results with Collusion (Cartel) </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Duopoly</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and</a:t>
            </a:r>
            <a:r>
              <a:rPr lang="tr-TR" sz="2000" dirty="0">
                <a:ea typeface="MS PGothic" charset="0"/>
              </a:rPr>
              <a:t> </a:t>
            </a:r>
            <a:r>
              <a:rPr lang="tr-TR" sz="2000" dirty="0" err="1">
                <a:ea typeface="MS PGothic" charset="0"/>
              </a:rPr>
              <a:t>Horizon</a:t>
            </a:r>
            <a:endParaRPr lang="tr-TR" sz="2000" dirty="0">
              <a:ea typeface="MS PGothic" charset="0"/>
            </a:endParaRPr>
          </a:p>
          <a:p>
            <a:pPr eaLnBrk="1" hangingPunct="1"/>
            <a:r>
              <a:rPr lang="tr-TR" sz="2400" dirty="0" err="1">
                <a:ea typeface="MS PGothic" charset="0"/>
              </a:rPr>
              <a:t>Collusion</a:t>
            </a:r>
            <a:r>
              <a:rPr lang="tr-TR" sz="2400" dirty="0">
                <a:ea typeface="MS PGothic" charset="0"/>
              </a:rPr>
              <a:t> (</a:t>
            </a:r>
            <a:r>
              <a:rPr lang="tr-TR" sz="2400" dirty="0" err="1">
                <a:ea typeface="MS PGothic" charset="0"/>
              </a:rPr>
              <a:t>Cartel</a:t>
            </a:r>
            <a:r>
              <a:rPr lang="tr-TR" sz="2400" dirty="0">
                <a:ea typeface="MS PGothic" charset="0"/>
              </a:rPr>
              <a:t>) </a:t>
            </a:r>
            <a:r>
              <a:rPr lang="tr-TR" sz="2400" dirty="0" err="1">
                <a:ea typeface="MS PGothic" charset="0"/>
              </a:rPr>
              <a:t>result</a:t>
            </a:r>
            <a:r>
              <a:rPr lang="tr-TR" sz="2400" dirty="0">
                <a:ea typeface="MS PGothic" charset="0"/>
              </a:rPr>
              <a:t>:  </a:t>
            </a:r>
            <a:r>
              <a:rPr lang="tr-TR" sz="2400" dirty="0" err="1">
                <a:ea typeface="MS PGothic" charset="0"/>
              </a:rPr>
              <a:t>act</a:t>
            </a:r>
            <a:r>
              <a:rPr lang="tr-TR" sz="2400" dirty="0">
                <a:ea typeface="MS PGothic" charset="0"/>
              </a:rPr>
              <a:t> </a:t>
            </a:r>
            <a:r>
              <a:rPr lang="tr-TR" sz="2400" dirty="0" err="1">
                <a:ea typeface="MS PGothic" charset="0"/>
              </a:rPr>
              <a:t>like</a:t>
            </a:r>
            <a:r>
              <a:rPr lang="tr-TR" sz="2400" dirty="0">
                <a:ea typeface="MS PGothic" charset="0"/>
              </a:rPr>
              <a:t> a </a:t>
            </a:r>
            <a:r>
              <a:rPr lang="tr-TR" sz="2400" dirty="0" err="1">
                <a:ea typeface="MS PGothic" charset="0"/>
              </a:rPr>
              <a:t>joint</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charging</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price</a:t>
            </a:r>
            <a:endParaRPr lang="tr-TR" sz="24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produces</a:t>
            </a:r>
            <a:r>
              <a:rPr lang="tr-TR" sz="2000" dirty="0">
                <a:ea typeface="MS PGothic" charset="0"/>
              </a:rPr>
              <a:t> 300)</a:t>
            </a:r>
          </a:p>
          <a:p>
            <a:pPr lvl="1" eaLnBrk="1" hangingPunct="1"/>
            <a:r>
              <a:rPr lang="tr-TR" sz="2000" dirty="0">
                <a:ea typeface="MS PGothic" charset="0"/>
              </a:rPr>
              <a:t>Profit of $27,000 </a:t>
            </a:r>
            <a:r>
              <a:rPr lang="tr-TR" sz="2000" dirty="0" err="1">
                <a:ea typeface="MS PGothic" charset="0"/>
              </a:rPr>
              <a:t>for</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assuming</a:t>
            </a:r>
            <a:r>
              <a:rPr lang="tr-TR" sz="2000" dirty="0">
                <a:ea typeface="MS PGothic" charset="0"/>
              </a:rPr>
              <a:t> </a:t>
            </a:r>
            <a:r>
              <a:rPr lang="tr-TR" sz="2000" dirty="0" err="1">
                <a:ea typeface="MS PGothic" charset="0"/>
              </a:rPr>
              <a:t>equal</a:t>
            </a:r>
            <a:r>
              <a:rPr lang="tr-TR" sz="2000" dirty="0">
                <a:ea typeface="MS PGothic" charset="0"/>
              </a:rPr>
              <a:t> </a:t>
            </a:r>
            <a:r>
              <a:rPr lang="tr-TR" sz="2000" dirty="0" err="1">
                <a:ea typeface="MS PGothic" charset="0"/>
              </a:rPr>
              <a:t>split</a:t>
            </a:r>
            <a:endParaRPr lang="tr-TR" sz="2000" dirty="0">
              <a:ea typeface="MS PGothic" charset="0"/>
            </a:endParaRPr>
          </a:p>
          <a:p>
            <a:pPr lvl="1" eaLnBrk="1" hangingPunct="1"/>
            <a:r>
              <a:rPr lang="tr-TR" sz="2000" dirty="0" err="1">
                <a:ea typeface="MS PGothic" charset="0"/>
              </a:rPr>
              <a:t>Does</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have</a:t>
            </a:r>
            <a:r>
              <a:rPr lang="tr-TR" sz="2000" dirty="0">
                <a:ea typeface="MS PGothic" charset="0"/>
              </a:rPr>
              <a:t> an </a:t>
            </a:r>
            <a:r>
              <a:rPr lang="tr-TR" sz="2000" dirty="0" err="1">
                <a:ea typeface="MS PGothic" charset="0"/>
              </a:rPr>
              <a:t>incentive</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undercharge</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competitor</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if</a:t>
            </a:r>
            <a:r>
              <a:rPr lang="tr-TR" sz="2000" dirty="0">
                <a:ea typeface="MS PGothic" charset="0"/>
              </a:rPr>
              <a:t> </a:t>
            </a:r>
            <a:r>
              <a:rPr lang="tr-TR" sz="2000" dirty="0" err="1">
                <a:ea typeface="MS PGothic" charset="0"/>
              </a:rPr>
              <a:t>that</a:t>
            </a:r>
            <a:r>
              <a:rPr lang="tr-TR" sz="2000" dirty="0">
                <a:ea typeface="MS PGothic" charset="0"/>
              </a:rPr>
              <a:t> </a:t>
            </a:r>
            <a:r>
              <a:rPr lang="tr-TR" sz="2000" dirty="0" err="1">
                <a:ea typeface="MS PGothic" charset="0"/>
              </a:rPr>
              <a:t>happens</a:t>
            </a:r>
            <a:r>
              <a:rPr lang="tr-TR" sz="2000" dirty="0">
                <a:ea typeface="MS PGothic" charset="0"/>
              </a:rPr>
              <a:t>?</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tr-TR" b="1">
                <a:ea typeface="MS PGothic" charset="0"/>
              </a:rPr>
              <a:t>Cellphone Duopoly</a:t>
            </a:r>
            <a:br>
              <a:rPr lang="tr-TR" b="1">
                <a:ea typeface="MS PGothic" charset="0"/>
              </a:rPr>
            </a:br>
            <a:r>
              <a:rPr lang="tr-TR" b="1">
                <a:ea typeface="MS PGothic" charset="0"/>
              </a:rPr>
              <a:t>Duopoly Results: Competing (or Cheating)</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Duopoly</a:t>
            </a:r>
            <a:r>
              <a:rPr lang="tr-TR" sz="2400" dirty="0">
                <a:ea typeface="MS PGothic" charset="0"/>
              </a:rPr>
              <a:t> </a:t>
            </a:r>
            <a:r>
              <a:rPr lang="tr-TR" sz="2400" dirty="0" err="1">
                <a:ea typeface="MS PGothic" charset="0"/>
              </a:rPr>
              <a:t>Competition</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still</a:t>
            </a:r>
            <a:r>
              <a:rPr lang="tr-TR" sz="2000" dirty="0">
                <a:ea typeface="MS PGothic" charset="0"/>
              </a:rPr>
              <a:t> </a:t>
            </a:r>
            <a:r>
              <a:rPr lang="tr-TR" sz="2000" dirty="0" err="1">
                <a:ea typeface="MS PGothic" charset="0"/>
              </a:rPr>
              <a:t>believes</a:t>
            </a:r>
            <a:r>
              <a:rPr lang="tr-TR" sz="2000" dirty="0">
                <a:ea typeface="MS PGothic" charset="0"/>
              </a:rPr>
              <a:t> </a:t>
            </a:r>
            <a:r>
              <a:rPr lang="tr-TR" sz="2000" dirty="0" err="1">
                <a:ea typeface="MS PGothic" charset="0"/>
              </a:rPr>
              <a:t>Horizon</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serve</a:t>
            </a:r>
            <a:r>
              <a:rPr lang="tr-TR" sz="2000" dirty="0">
                <a:ea typeface="MS PGothic" charset="0"/>
              </a:rPr>
              <a:t> 300 </a:t>
            </a:r>
            <a:r>
              <a:rPr lang="tr-TR" sz="2000" dirty="0" err="1">
                <a:ea typeface="MS PGothic" charset="0"/>
              </a:rPr>
              <a:t>customers</a:t>
            </a:r>
            <a:r>
              <a:rPr lang="tr-TR" sz="2000" dirty="0">
                <a:ea typeface="MS PGothic" charset="0"/>
              </a:rPr>
              <a:t>.</a:t>
            </a:r>
          </a:p>
          <a:p>
            <a:pPr lvl="1" eaLnBrk="1" hangingPunct="1"/>
            <a:r>
              <a:rPr lang="tr-TR" sz="2000" dirty="0">
                <a:ea typeface="MS PGothic" charset="0"/>
              </a:rPr>
              <a:t>AT-Phone </a:t>
            </a:r>
            <a:r>
              <a:rPr lang="tr-TR" sz="2000" dirty="0" err="1">
                <a:ea typeface="MS PGothic" charset="0"/>
              </a:rPr>
              <a:t>lowers</a:t>
            </a:r>
            <a:r>
              <a:rPr lang="tr-TR" sz="2000" dirty="0">
                <a:ea typeface="MS PGothic" charset="0"/>
              </a:rPr>
              <a:t> </a:t>
            </a:r>
            <a:r>
              <a:rPr lang="tr-TR" sz="2000" dirty="0" err="1">
                <a:ea typeface="MS PGothic" charset="0"/>
              </a:rPr>
              <a:t>its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a:t>
            </a:r>
            <a:br>
              <a:rPr lang="tr-TR" sz="2000" dirty="0">
                <a:ea typeface="MS PGothic" charset="0"/>
              </a:rPr>
            </a:br>
            <a:r>
              <a:rPr lang="tr-TR" sz="2000" dirty="0">
                <a:ea typeface="MS PGothic" charset="0"/>
              </a:rPr>
              <a:t>P = $75.</a:t>
            </a:r>
          </a:p>
          <a:p>
            <a:pPr lvl="1" eaLnBrk="1" hangingPunct="1"/>
            <a:r>
              <a:rPr lang="tr-TR" sz="2000" dirty="0">
                <a:ea typeface="MS PGothic" charset="0"/>
              </a:rPr>
              <a:t>Market </a:t>
            </a:r>
            <a:r>
              <a:rPr lang="tr-TR" sz="2000" dirty="0" err="1">
                <a:ea typeface="MS PGothic" charset="0"/>
              </a:rPr>
              <a:t>demand</a:t>
            </a:r>
            <a:r>
              <a:rPr lang="tr-TR" sz="2000" dirty="0">
                <a:ea typeface="MS PGothic" charset="0"/>
              </a:rPr>
              <a:t> is </a:t>
            </a:r>
            <a:r>
              <a:rPr lang="tr-TR" sz="2000" dirty="0" err="1">
                <a:ea typeface="MS PGothic" charset="0"/>
              </a:rPr>
              <a:t>Q</a:t>
            </a:r>
            <a:r>
              <a:rPr lang="tr-TR" sz="2000" dirty="0">
                <a:ea typeface="MS PGothic" charset="0"/>
              </a:rPr>
              <a:t> = 700.</a:t>
            </a:r>
          </a:p>
          <a:p>
            <a:pPr lvl="1" eaLnBrk="1" hangingPunct="1"/>
            <a:r>
              <a:rPr lang="tr-TR" sz="2000" dirty="0">
                <a:ea typeface="MS PGothic" charset="0"/>
              </a:rPr>
              <a:t>AT-Phone </a:t>
            </a:r>
            <a:r>
              <a:rPr lang="tr-TR" sz="2000" dirty="0" err="1">
                <a:ea typeface="MS PGothic" charset="0"/>
              </a:rPr>
              <a:t>profit</a:t>
            </a:r>
            <a:r>
              <a:rPr lang="tr-TR" sz="2000" dirty="0">
                <a:ea typeface="MS PGothic" charset="0"/>
              </a:rPr>
              <a:t>:</a:t>
            </a:r>
          </a:p>
          <a:p>
            <a:pPr lvl="2" eaLnBrk="1" hangingPunct="1"/>
            <a:r>
              <a:rPr lang="tr-TR" sz="1600" dirty="0">
                <a:cs typeface="Arial" charset="0"/>
              </a:rPr>
              <a:t>400 x $75 = $30,000.</a:t>
            </a:r>
          </a:p>
          <a:p>
            <a:pPr eaLnBrk="1" hangingPunct="1"/>
            <a:r>
              <a:rPr lang="tr-TR" sz="2400" dirty="0" err="1">
                <a:ea typeface="MS PGothic" charset="0"/>
              </a:rPr>
              <a:t>Horizon</a:t>
            </a:r>
            <a:r>
              <a:rPr lang="tr-TR" altLang="ja-JP" sz="2400" dirty="0" err="1">
                <a:ea typeface="MS PGothic" charset="0"/>
              </a:rPr>
              <a:t>'s</a:t>
            </a:r>
            <a:r>
              <a:rPr lang="tr-TR" altLang="ja-JP" sz="2400" dirty="0">
                <a:ea typeface="MS PGothic" charset="0"/>
              </a:rPr>
              <a:t> </a:t>
            </a:r>
            <a:r>
              <a:rPr lang="tr-TR" altLang="ja-JP" sz="2400" dirty="0" err="1">
                <a:ea typeface="MS PGothic" charset="0"/>
              </a:rPr>
              <a:t>reaction</a:t>
            </a:r>
            <a:endParaRPr lang="tr-TR" altLang="ja-JP" sz="2400" dirty="0">
              <a:ea typeface="MS PGothic" charset="0"/>
            </a:endParaRPr>
          </a:p>
          <a:p>
            <a:pPr lvl="1" eaLnBrk="1" hangingPunct="1"/>
            <a:r>
              <a:rPr lang="tr-TR" sz="2000" dirty="0" err="1">
                <a:ea typeface="MS PGothic" charset="0"/>
              </a:rPr>
              <a:t>Also</a:t>
            </a:r>
            <a:r>
              <a:rPr lang="tr-TR" sz="2000" dirty="0">
                <a:ea typeface="MS PGothic" charset="0"/>
              </a:rPr>
              <a:t> </a:t>
            </a:r>
            <a:r>
              <a:rPr lang="tr-TR" sz="2000" dirty="0" err="1">
                <a:ea typeface="MS PGothic" charset="0"/>
              </a:rPr>
              <a:t>wants</a:t>
            </a:r>
            <a:r>
              <a:rPr lang="tr-TR" sz="2000" dirty="0">
                <a:ea typeface="MS PGothic" charset="0"/>
              </a:rPr>
              <a:t> 400 </a:t>
            </a:r>
            <a:r>
              <a:rPr lang="tr-TR" sz="2000" dirty="0" err="1">
                <a:ea typeface="MS PGothic" charset="0"/>
              </a:rPr>
              <a:t>consumers</a:t>
            </a:r>
            <a:endParaRPr lang="tr-TR" sz="2000" dirty="0">
              <a:ea typeface="MS PGothic" charset="0"/>
            </a:endParaRPr>
          </a:p>
          <a:p>
            <a:pPr lvl="1" eaLnBrk="1" hangingPunct="1"/>
            <a:r>
              <a:rPr lang="tr-TR" sz="2000" dirty="0" err="1">
                <a:ea typeface="MS PGothic" charset="0"/>
              </a:rPr>
              <a:t>For</a:t>
            </a:r>
            <a:r>
              <a:rPr lang="tr-TR" sz="2000" dirty="0">
                <a:ea typeface="MS PGothic" charset="0"/>
              </a:rPr>
              <a:t> </a:t>
            </a:r>
            <a:r>
              <a:rPr lang="tr-TR" sz="2000" dirty="0" err="1">
                <a:ea typeface="MS PGothic" charset="0"/>
              </a:rPr>
              <a:t>both</a:t>
            </a:r>
            <a:r>
              <a:rPr lang="tr-TR" sz="2000" dirty="0">
                <a:ea typeface="MS PGothic" charset="0"/>
              </a:rPr>
              <a:t> </a:t>
            </a:r>
            <a:r>
              <a:rPr lang="tr-TR" sz="2000" dirty="0" err="1">
                <a:ea typeface="MS PGothic" charset="0"/>
              </a:rPr>
              <a:t>firms</a:t>
            </a:r>
            <a:r>
              <a:rPr lang="tr-TR" sz="2000" dirty="0">
                <a:ea typeface="MS PGothic" charset="0"/>
              </a:rPr>
              <a:t> </a:t>
            </a:r>
            <a:r>
              <a:rPr lang="tr-TR" sz="2000" dirty="0" err="1">
                <a:ea typeface="MS PGothic" charset="0"/>
              </a:rPr>
              <a:t>to</a:t>
            </a:r>
            <a:r>
              <a:rPr lang="tr-TR" sz="2000" dirty="0">
                <a:ea typeface="MS PGothic" charset="0"/>
              </a:rPr>
              <a:t> do </a:t>
            </a:r>
            <a:r>
              <a:rPr lang="tr-TR" sz="2000" dirty="0" err="1">
                <a:ea typeface="MS PGothic" charset="0"/>
              </a:rPr>
              <a:t>this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must</a:t>
            </a:r>
            <a:r>
              <a:rPr lang="tr-TR" sz="2000" dirty="0">
                <a:ea typeface="MS PGothic" charset="0"/>
              </a:rPr>
              <a:t> be P = $60</a:t>
            </a:r>
          </a:p>
          <a:p>
            <a:pPr lvl="1" eaLnBrk="1" hangingPunct="1"/>
            <a:r>
              <a:rPr lang="tr-TR" sz="2000" dirty="0" err="1">
                <a:ea typeface="MS PGothic" charset="0"/>
              </a:rPr>
              <a:t>Horizon</a:t>
            </a:r>
            <a:r>
              <a:rPr lang="tr-TR" sz="2000" dirty="0">
                <a:ea typeface="MS PGothic" charset="0"/>
              </a:rPr>
              <a:t> </a:t>
            </a:r>
            <a:r>
              <a:rPr lang="tr-TR" sz="2000" dirty="0" err="1">
                <a:ea typeface="MS PGothic" charset="0"/>
              </a:rPr>
              <a:t>and</a:t>
            </a:r>
            <a:r>
              <a:rPr lang="tr-TR" sz="2000" dirty="0">
                <a:ea typeface="MS PGothic" charset="0"/>
              </a:rPr>
              <a:t> AT-Phone </a:t>
            </a:r>
            <a:r>
              <a:rPr lang="tr-TR" sz="2000" dirty="0" err="1">
                <a:ea typeface="MS PGothic" charset="0"/>
              </a:rPr>
              <a:t>lower</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P = $60.</a:t>
            </a:r>
          </a:p>
          <a:p>
            <a:pPr lvl="2" eaLnBrk="1" hangingPunct="1"/>
            <a:r>
              <a:rPr lang="tr-TR" sz="1600" dirty="0" err="1">
                <a:cs typeface="Arial" charset="0"/>
              </a:rPr>
              <a:t>Profits</a:t>
            </a:r>
            <a:r>
              <a:rPr lang="tr-TR" sz="1600" dirty="0">
                <a:cs typeface="Arial" charset="0"/>
              </a:rPr>
              <a:t> </a:t>
            </a:r>
            <a:r>
              <a:rPr lang="tr-TR" sz="1600" dirty="0" err="1">
                <a:cs typeface="Arial" charset="0"/>
              </a:rPr>
              <a:t>now</a:t>
            </a:r>
            <a:r>
              <a:rPr lang="tr-TR" sz="1600" dirty="0">
                <a:cs typeface="Arial" charset="0"/>
              </a:rPr>
              <a:t> $24,000 </a:t>
            </a:r>
            <a:r>
              <a:rPr lang="tr-TR" sz="1600" dirty="0" err="1">
                <a:cs typeface="Arial" charset="0"/>
              </a:rPr>
              <a:t>for</a:t>
            </a:r>
            <a:r>
              <a:rPr lang="tr-TR" sz="1600" dirty="0">
                <a:cs typeface="Arial" charset="0"/>
              </a:rPr>
              <a:t> </a:t>
            </a:r>
            <a:r>
              <a:rPr lang="tr-TR" sz="1600" dirty="0" err="1">
                <a:cs typeface="Arial" charset="0"/>
              </a:rPr>
              <a:t>each</a:t>
            </a:r>
            <a:r>
              <a:rPr lang="tr-TR" sz="1600" dirty="0">
                <a:cs typeface="Arial" charset="0"/>
              </a:rPr>
              <a:t>.</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tr-TR" b="1">
                <a:ea typeface="MS PGothic" charset="0"/>
              </a:rPr>
              <a:t>Cellphone Duopoly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Would</a:t>
            </a:r>
            <a:r>
              <a:rPr lang="tr-TR" sz="2400" dirty="0">
                <a:ea typeface="MS PGothic" charset="0"/>
              </a:rPr>
              <a:t> a </a:t>
            </a:r>
            <a:r>
              <a:rPr lang="tr-TR" sz="2400" dirty="0" err="1">
                <a:ea typeface="MS PGothic" charset="0"/>
              </a:rPr>
              <a:t>price</a:t>
            </a:r>
            <a:r>
              <a:rPr lang="tr-TR" sz="2400" dirty="0">
                <a:ea typeface="MS PGothic" charset="0"/>
              </a:rPr>
              <a:t> </a:t>
            </a:r>
            <a:r>
              <a:rPr lang="tr-TR" sz="2400" dirty="0" err="1">
                <a:ea typeface="MS PGothic" charset="0"/>
              </a:rPr>
              <a:t>war</a:t>
            </a:r>
            <a:r>
              <a:rPr lang="tr-TR" sz="2400" dirty="0">
                <a:ea typeface="MS PGothic" charset="0"/>
              </a:rPr>
              <a:t> </a:t>
            </a:r>
            <a:r>
              <a:rPr lang="tr-TR" sz="2400" dirty="0" err="1">
                <a:ea typeface="MS PGothic" charset="0"/>
              </a:rPr>
              <a:t>result</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falls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zero</a:t>
            </a:r>
            <a:r>
              <a:rPr lang="tr-TR" sz="2400" dirty="0">
                <a:ea typeface="MS PGothic" charset="0"/>
              </a:rPr>
              <a:t>?</a:t>
            </a:r>
          </a:p>
          <a:p>
            <a:pPr lvl="1" eaLnBrk="1" hangingPunct="1"/>
            <a:r>
              <a:rPr lang="tr-TR" sz="2000" dirty="0">
                <a:ea typeface="MS PGothic" charset="0"/>
              </a:rPr>
              <a:t>No, </a:t>
            </a:r>
            <a:r>
              <a:rPr lang="tr-TR" sz="2000" dirty="0" err="1">
                <a:ea typeface="MS PGothic" charset="0"/>
              </a:rPr>
              <a:t>duopolist</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try</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gain</a:t>
            </a:r>
            <a:r>
              <a:rPr lang="tr-TR" sz="2000" dirty="0">
                <a:ea typeface="MS PGothic" charset="0"/>
              </a:rPr>
              <a:t> </a:t>
            </a:r>
            <a:r>
              <a:rPr lang="tr-TR" sz="2000" dirty="0" err="1">
                <a:ea typeface="MS PGothic" charset="0"/>
              </a:rPr>
              <a:t>more</a:t>
            </a:r>
            <a:r>
              <a:rPr lang="tr-TR" sz="2000" dirty="0">
                <a:ea typeface="MS PGothic" charset="0"/>
              </a:rPr>
              <a:t> market </a:t>
            </a:r>
            <a:r>
              <a:rPr lang="tr-TR" sz="2000" dirty="0" err="1">
                <a:ea typeface="MS PGothic" charset="0"/>
              </a:rPr>
              <a:t>shares</a:t>
            </a:r>
            <a:r>
              <a:rPr lang="tr-TR" sz="2000" dirty="0">
                <a:ea typeface="MS PGothic" charset="0"/>
              </a:rPr>
              <a:t> </a:t>
            </a:r>
            <a:r>
              <a:rPr lang="tr-TR" sz="2000" dirty="0" err="1">
                <a:ea typeface="MS PGothic" charset="0"/>
              </a:rPr>
              <a:t>and</a:t>
            </a:r>
            <a:r>
              <a:rPr lang="tr-TR" sz="2000" dirty="0">
                <a:ea typeface="MS PGothic" charset="0"/>
              </a:rPr>
              <a:t> </a:t>
            </a:r>
            <a:r>
              <a:rPr lang="tr-TR" sz="2000" dirty="0" err="1">
                <a:ea typeface="MS PGothic" charset="0"/>
              </a:rPr>
              <a:t>wait</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see</a:t>
            </a:r>
            <a:r>
              <a:rPr lang="tr-TR" sz="2000" dirty="0">
                <a:ea typeface="MS PGothic" charset="0"/>
              </a:rPr>
              <a:t> how </a:t>
            </a:r>
            <a:r>
              <a:rPr lang="tr-TR" sz="2000" dirty="0" err="1">
                <a:ea typeface="MS PGothic" charset="0"/>
              </a:rPr>
              <a:t>competitor</a:t>
            </a:r>
            <a:r>
              <a:rPr lang="tr-TR" sz="2000" dirty="0">
                <a:ea typeface="MS PGothic" charset="0"/>
              </a:rPr>
              <a:t> </a:t>
            </a:r>
            <a:r>
              <a:rPr lang="tr-TR" sz="2000" dirty="0" err="1">
                <a:ea typeface="MS PGothic" charset="0"/>
              </a:rPr>
              <a:t>responds</a:t>
            </a:r>
            <a:r>
              <a:rPr lang="tr-TR" sz="2000" dirty="0">
                <a:ea typeface="MS PGothic" charset="0"/>
              </a:rPr>
              <a:t>.</a:t>
            </a:r>
          </a:p>
          <a:p>
            <a:pPr lvl="1" eaLnBrk="1" hangingPunct="1"/>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has </a:t>
            </a:r>
            <a:r>
              <a:rPr lang="tr-TR" sz="2000" dirty="0" err="1">
                <a:ea typeface="MS PGothic" charset="0"/>
              </a:rPr>
              <a:t>what</a:t>
            </a:r>
            <a:r>
              <a:rPr lang="tr-TR" sz="2000" dirty="0">
                <a:ea typeface="MS PGothic" charset="0"/>
              </a:rPr>
              <a:t> is </a:t>
            </a:r>
            <a:r>
              <a:rPr lang="tr-TR" sz="2000" dirty="0" err="1">
                <a:ea typeface="MS PGothic" charset="0"/>
              </a:rPr>
              <a:t>called</a:t>
            </a:r>
            <a:r>
              <a:rPr lang="tr-TR" sz="2000" dirty="0">
                <a:ea typeface="MS PGothic" charset="0"/>
              </a:rPr>
              <a:t> a </a:t>
            </a:r>
            <a:r>
              <a:rPr lang="tr-TR" sz="2000" dirty="0" err="1">
                <a:ea typeface="MS PGothic" charset="0"/>
              </a:rPr>
              <a:t>response</a:t>
            </a:r>
            <a:r>
              <a:rPr lang="tr-TR" sz="2000" dirty="0">
                <a:ea typeface="MS PGothic" charset="0"/>
              </a:rPr>
              <a:t> </a:t>
            </a:r>
            <a:r>
              <a:rPr lang="tr-TR" sz="2000" dirty="0" err="1">
                <a:ea typeface="MS PGothic" charset="0"/>
              </a:rPr>
              <a:t>function</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respond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other</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does</a:t>
            </a:r>
            <a:r>
              <a:rPr lang="tr-TR" sz="2000" dirty="0">
                <a:ea typeface="MS PGothic" charset="0"/>
              </a:rPr>
              <a:t>.</a:t>
            </a:r>
          </a:p>
          <a:p>
            <a:pPr lvl="1" eaLnBrk="1" hangingPunct="1"/>
            <a:r>
              <a:rPr lang="tr-TR" sz="2000" dirty="0" err="1">
                <a:ea typeface="MS PGothic" charset="0"/>
              </a:rPr>
              <a:t>Duopoly</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more</a:t>
            </a:r>
            <a:r>
              <a:rPr lang="tr-TR" sz="2000" dirty="0">
                <a:ea typeface="MS PGothic" charset="0"/>
              </a:rPr>
              <a:t> </a:t>
            </a:r>
            <a:r>
              <a:rPr lang="tr-TR" sz="2000" dirty="0" err="1">
                <a:ea typeface="MS PGothic" charset="0"/>
              </a:rPr>
              <a:t>efficient</a:t>
            </a:r>
            <a:r>
              <a:rPr lang="tr-TR" sz="2000" dirty="0">
                <a:ea typeface="MS PGothic" charset="0"/>
              </a:rPr>
              <a:t> </a:t>
            </a:r>
            <a:r>
              <a:rPr lang="tr-TR" sz="2000" dirty="0" err="1">
                <a:ea typeface="MS PGothic" charset="0"/>
              </a:rPr>
              <a:t>than</a:t>
            </a:r>
            <a:r>
              <a:rPr lang="tr-TR" sz="2000" dirty="0">
                <a:ea typeface="MS PGothic" charset="0"/>
              </a:rPr>
              <a:t> </a:t>
            </a:r>
            <a:r>
              <a:rPr lang="tr-TR" sz="2000" dirty="0" err="1">
                <a:ea typeface="MS PGothic" charset="0"/>
              </a:rPr>
              <a:t>monopoly</a:t>
            </a:r>
            <a:r>
              <a:rPr lang="tr-TR" sz="2000" dirty="0">
                <a:ea typeface="MS PGothic" charset="0"/>
              </a:rPr>
              <a:t>.</a:t>
            </a:r>
          </a:p>
          <a:p>
            <a:pPr lvl="1" eaLnBrk="1" hangingPunct="1"/>
            <a:r>
              <a:rPr lang="tr-TR" sz="2000" dirty="0" err="1">
                <a:ea typeface="MS PGothic" charset="0"/>
              </a:rPr>
              <a:t>This</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called</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second-best</a:t>
            </a:r>
            <a:r>
              <a:rPr lang="tr-TR" sz="2000" dirty="0">
                <a:ea typeface="MS PGothic" charset="0"/>
              </a:rPr>
              <a:t> </a:t>
            </a:r>
            <a:r>
              <a:rPr lang="tr-TR" sz="2000" dirty="0" err="1">
                <a:ea typeface="MS PGothic" charset="0"/>
              </a:rPr>
              <a:t>option</a:t>
            </a:r>
            <a:r>
              <a:rPr lang="tr-TR" sz="2000" dirty="0">
                <a:ea typeface="MS PGothic" charset="0"/>
              </a:rPr>
              <a:t> </a:t>
            </a:r>
            <a:r>
              <a:rPr lang="tr-TR" sz="2000" dirty="0" err="1">
                <a:ea typeface="MS PGothic" charset="0"/>
              </a:rPr>
              <a:t>or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a:t>
            </a:r>
            <a:r>
              <a:rPr lang="tr-TR" sz="2000" dirty="0" err="1">
                <a:ea typeface="MS PGothic" charset="0"/>
              </a:rPr>
              <a:t>We</a:t>
            </a:r>
            <a:r>
              <a:rPr lang="tr-TR" sz="2000" dirty="0">
                <a:ea typeface="MS PGothic" charset="0"/>
              </a:rPr>
              <a:t> </a:t>
            </a:r>
            <a:r>
              <a:rPr lang="tr-TR" sz="2000" dirty="0" err="1">
                <a:ea typeface="MS PGothic" charset="0"/>
              </a:rPr>
              <a:t>will</a:t>
            </a:r>
            <a:r>
              <a:rPr lang="tr-TR" sz="2000" dirty="0">
                <a:ea typeface="MS PGothic" charset="0"/>
              </a:rPr>
              <a:t> not </a:t>
            </a:r>
            <a:r>
              <a:rPr lang="tr-TR" sz="2000" dirty="0" err="1">
                <a:ea typeface="MS PGothic" charset="0"/>
              </a:rPr>
              <a:t>cover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in </a:t>
            </a:r>
            <a:r>
              <a:rPr lang="tr-TR" sz="2000" dirty="0" err="1">
                <a:ea typeface="MS PGothic" charset="0"/>
              </a:rPr>
              <a:t>this</a:t>
            </a:r>
            <a:r>
              <a:rPr lang="tr-TR" sz="2000" dirty="0">
                <a:ea typeface="MS PGothic" charset="0"/>
              </a:rPr>
              <a:t> </a:t>
            </a:r>
            <a:r>
              <a:rPr lang="tr-TR" sz="2000" dirty="0" err="1">
                <a:ea typeface="MS PGothic" charset="0"/>
              </a:rPr>
              <a:t>course</a:t>
            </a:r>
            <a:r>
              <a:rPr lang="tr-TR" sz="2000" dirty="0">
                <a:ea typeface="MS PGothic" charset="0"/>
              </a:rPr>
              <a:t>, it is a </a:t>
            </a:r>
            <a:r>
              <a:rPr lang="tr-TR" sz="2000" dirty="0" err="1">
                <a:ea typeface="MS PGothic" charset="0"/>
              </a:rPr>
              <a:t>topic</a:t>
            </a:r>
            <a:r>
              <a:rPr lang="tr-TR" sz="2000" dirty="0">
                <a:ea typeface="MS PGothic" charset="0"/>
              </a:rPr>
              <a:t> </a:t>
            </a:r>
            <a:r>
              <a:rPr lang="tr-TR" sz="2000" dirty="0" err="1">
                <a:ea typeface="MS PGothic" charset="0"/>
              </a:rPr>
              <a:t>part</a:t>
            </a:r>
            <a:r>
              <a:rPr lang="tr-TR" sz="2000" dirty="0">
                <a:ea typeface="MS PGothic" charset="0"/>
              </a:rPr>
              <a:t> of </a:t>
            </a:r>
            <a:r>
              <a:rPr lang="tr-TR" sz="2000" dirty="0" err="1">
                <a:ea typeface="MS PGothic" charset="0"/>
              </a:rPr>
              <a:t>game</a:t>
            </a:r>
            <a:r>
              <a:rPr lang="tr-TR" sz="2000" dirty="0">
                <a:ea typeface="MS PGothic" charset="0"/>
              </a:rPr>
              <a:t> </a:t>
            </a:r>
            <a:r>
              <a:rPr lang="tr-TR" sz="2000" dirty="0" err="1">
                <a:ea typeface="MS PGothic" charset="0"/>
              </a:rPr>
              <a:t>theory</a:t>
            </a:r>
            <a:r>
              <a:rPr lang="tr-TR" sz="2000" dirty="0">
                <a:ea typeface="MS PGothic" charset="0"/>
              </a:rPr>
              <a:t>).</a:t>
            </a:r>
          </a:p>
          <a:p>
            <a:pPr lvl="1" eaLnBrk="1" hangingPunct="1"/>
            <a:r>
              <a:rPr lang="tr-TR" sz="2000" dirty="0" err="1">
                <a:ea typeface="MS PGothic" charset="0"/>
              </a:rPr>
              <a:t>What</a:t>
            </a:r>
            <a:r>
              <a:rPr lang="tr-TR" sz="2000" dirty="0">
                <a:ea typeface="MS PGothic" charset="0"/>
              </a:rPr>
              <a:t> is </a:t>
            </a:r>
            <a:r>
              <a:rPr lang="tr-TR" sz="2000" dirty="0" err="1">
                <a:ea typeface="MS PGothic" charset="0"/>
              </a:rPr>
              <a:t>the</a:t>
            </a:r>
            <a:r>
              <a:rPr lang="tr-TR" sz="2000" dirty="0">
                <a:ea typeface="MS PGothic" charset="0"/>
              </a:rPr>
              <a:t> </a:t>
            </a:r>
            <a:r>
              <a:rPr lang="tr-TR" sz="2000" dirty="0" err="1">
                <a:ea typeface="MS PGothic" charset="0"/>
              </a:rPr>
              <a:t>first-best</a:t>
            </a:r>
            <a:r>
              <a:rPr lang="tr-TR" sz="2000" dirty="0">
                <a:ea typeface="MS PGothic" charset="0"/>
              </a:rPr>
              <a:t> </a:t>
            </a:r>
            <a:r>
              <a:rPr lang="tr-TR" sz="2000" dirty="0" err="1">
                <a:ea typeface="MS PGothic" charset="0"/>
              </a:rPr>
              <a:t>option</a:t>
            </a:r>
            <a:r>
              <a:rPr lang="tr-TR" sz="2000" dirty="0">
                <a:ea typeface="MS PGothic" charset="0"/>
              </a:rPr>
              <a:t>?</a:t>
            </a:r>
            <a:endParaRPr lang="tr-TR"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tr-TR" b="1">
                <a:ea typeface="MS PGothic" charset="0"/>
              </a:rPr>
              <a:t>Mutual Interdependence</a:t>
            </a:r>
            <a:endParaRPr lang="tr-TR" b="1" dirty="0">
              <a:ea typeface="MS PGothic" charset="0"/>
            </a:endParaRP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Mutual</a:t>
            </a:r>
            <a:r>
              <a:rPr lang="tr-TR" sz="3200" dirty="0">
                <a:ea typeface="MS PGothic" charset="0"/>
              </a:rPr>
              <a:t> </a:t>
            </a:r>
            <a:r>
              <a:rPr lang="tr-TR" sz="3200" dirty="0" err="1">
                <a:ea typeface="MS PGothic" charset="0"/>
              </a:rPr>
              <a:t>interdependence</a:t>
            </a:r>
            <a:endParaRPr lang="tr-TR" sz="2400" dirty="0">
              <a:ea typeface="MS PGothic" charset="0"/>
            </a:endParaRPr>
          </a:p>
          <a:p>
            <a:pPr lvl="1" eaLnBrk="1" hangingPunct="1"/>
            <a:r>
              <a:rPr lang="tr-TR" sz="2800" dirty="0">
                <a:ea typeface="MS PGothic" charset="0"/>
              </a:rPr>
              <a:t>A market </a:t>
            </a:r>
            <a:r>
              <a:rPr lang="tr-TR" sz="2800" dirty="0" err="1">
                <a:ea typeface="MS PGothic" charset="0"/>
              </a:rPr>
              <a:t>situation</a:t>
            </a:r>
            <a:r>
              <a:rPr lang="tr-TR" sz="2800" dirty="0">
                <a:ea typeface="MS PGothic" charset="0"/>
              </a:rPr>
              <a:t> in </a:t>
            </a:r>
            <a:r>
              <a:rPr lang="tr-TR" sz="2800" dirty="0" err="1">
                <a:ea typeface="MS PGothic" charset="0"/>
              </a:rPr>
              <a:t>which</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actions</a:t>
            </a:r>
            <a:r>
              <a:rPr lang="tr-TR" sz="2800" dirty="0">
                <a:ea typeface="MS PGothic" charset="0"/>
              </a:rPr>
              <a:t> of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have</a:t>
            </a:r>
            <a:r>
              <a:rPr lang="tr-TR" sz="2800" dirty="0">
                <a:ea typeface="MS PGothic" charset="0"/>
              </a:rPr>
              <a:t> an </a:t>
            </a:r>
            <a:r>
              <a:rPr lang="tr-TR" sz="2800" dirty="0" err="1">
                <a:ea typeface="MS PGothic" charset="0"/>
              </a:rPr>
              <a:t>impact</a:t>
            </a:r>
            <a:r>
              <a:rPr lang="tr-TR" sz="2800" dirty="0">
                <a:ea typeface="MS PGothic" charset="0"/>
              </a:rPr>
              <a:t> on </a:t>
            </a:r>
            <a:r>
              <a:rPr lang="tr-TR" sz="2800" dirty="0" err="1">
                <a:ea typeface="MS PGothic" charset="0"/>
              </a:rPr>
              <a:t>the</a:t>
            </a:r>
            <a:r>
              <a:rPr lang="tr-TR" sz="2800" dirty="0">
                <a:ea typeface="MS PGothic" charset="0"/>
              </a:rPr>
              <a:t> </a:t>
            </a:r>
            <a:r>
              <a:rPr lang="tr-TR" sz="2800" dirty="0" err="1">
                <a:ea typeface="MS PGothic" charset="0"/>
              </a:rPr>
              <a:t>price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output</a:t>
            </a:r>
            <a:r>
              <a:rPr lang="tr-TR" sz="2800" dirty="0">
                <a:ea typeface="MS PGothic" charset="0"/>
              </a:rPr>
              <a:t> of </a:t>
            </a:r>
            <a:r>
              <a:rPr lang="tr-TR" sz="2800" dirty="0" err="1">
                <a:ea typeface="MS PGothic" charset="0"/>
              </a:rPr>
              <a:t>its</a:t>
            </a:r>
            <a:r>
              <a:rPr lang="tr-TR" sz="2800" dirty="0">
                <a:ea typeface="MS PGothic" charset="0"/>
              </a:rPr>
              <a:t> </a:t>
            </a:r>
            <a:r>
              <a:rPr lang="tr-TR" sz="2800" dirty="0" err="1">
                <a:ea typeface="MS PGothic" charset="0"/>
              </a:rPr>
              <a:t>competitors</a:t>
            </a:r>
            <a:r>
              <a:rPr lang="tr-TR" sz="2800" dirty="0">
                <a:ea typeface="MS PGothic" charset="0"/>
              </a:rPr>
              <a:t>.</a:t>
            </a:r>
          </a:p>
          <a:p>
            <a:pPr lvl="1" eaLnBrk="1" hangingPunct="1"/>
            <a:r>
              <a:rPr lang="tr-TR" sz="2800" dirty="0">
                <a:ea typeface="MS PGothic" charset="0"/>
              </a:rPr>
              <a:t>AT-</a:t>
            </a:r>
            <a:r>
              <a:rPr lang="tr-TR" sz="2800" dirty="0" err="1">
                <a:ea typeface="MS PGothic" charset="0"/>
              </a:rPr>
              <a:t>Phone'</a:t>
            </a:r>
            <a:r>
              <a:rPr lang="tr-TR" altLang="ja-JP" sz="2800" dirty="0" err="1">
                <a:ea typeface="MS PGothic" charset="0"/>
              </a:rPr>
              <a:t>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
            </a:r>
            <a:r>
              <a:rPr lang="tr-TR" altLang="ja-JP" sz="2800" dirty="0" err="1">
                <a:ea typeface="MS PGothic" charset="0"/>
              </a:rPr>
              <a:t>Horizon</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Horizon's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AT-Phone.</a:t>
            </a:r>
          </a:p>
          <a:p>
            <a:pPr lvl="1" eaLnBrk="1" hangingPunct="1"/>
            <a:r>
              <a:rPr lang="tr-TR" sz="2800" dirty="0" err="1">
                <a:ea typeface="MS PGothic" charset="0"/>
              </a:rPr>
              <a:t>Note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difference</a:t>
            </a:r>
            <a:r>
              <a:rPr lang="tr-TR" sz="2800" dirty="0">
                <a:ea typeface="MS PGothic" charset="0"/>
              </a:rPr>
              <a:t> </a:t>
            </a:r>
            <a:r>
              <a:rPr lang="tr-TR" sz="2800" dirty="0" err="1">
                <a:ea typeface="MS PGothic" charset="0"/>
              </a:rPr>
              <a:t>between</a:t>
            </a:r>
            <a:r>
              <a:rPr lang="tr-TR" sz="2800" dirty="0">
                <a:ea typeface="MS PGothic" charset="0"/>
              </a:rPr>
              <a:t> </a:t>
            </a:r>
            <a:r>
              <a:rPr lang="tr-TR" sz="2800" dirty="0" err="1">
                <a:ea typeface="MS PGothic" charset="0"/>
              </a:rPr>
              <a:t>interdependence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independence</a:t>
            </a:r>
            <a:endParaRPr lang="tr-TR" sz="2800" dirty="0">
              <a:ea typeface="MS PGothic" charset="0"/>
            </a:endParaRP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166032979"/>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 Piyasa</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 Piyasa</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 </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Benzer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Farklılaştırılmış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Yakın ikamesi olmayan benzersiz bir ürün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Yüksek giriş ve çıkış engelleri</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tr-TR" b="1">
                <a:ea typeface="MS PGothic" charset="0"/>
              </a:rPr>
              <a:t>Competition, Duopoly, and Monopoly</a:t>
            </a:r>
            <a:endParaRPr lang="tr-TR" b="1" dirty="0">
              <a:ea typeface="MS PGothic"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tr-TR" sz="4200" b="1" kern="0">
                <a:ea typeface="MS PGothic" charset="0"/>
                <a:cs typeface="MS PGothic" charset="0"/>
              </a:rPr>
              <a:t>Organization of Petroleum Exporting Countries</a:t>
            </a:r>
            <a:endParaRPr lang="tr-TR" sz="4200" b="1" kern="0" dirty="0">
              <a:ea typeface="MS PGothic" charset="0"/>
              <a:cs typeface="MS PGothic" charset="0"/>
            </a:endParaRP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tr-TR" sz="3200" dirty="0">
                <a:ea typeface="MS PGothic" charset="0"/>
                <a:cs typeface="MS PGothic" charset="0"/>
              </a:rPr>
              <a:t>OPEC (</a:t>
            </a:r>
            <a:r>
              <a:rPr lang="tr-TR" sz="3200" dirty="0" err="1">
                <a:ea typeface="MS PGothic" charset="0"/>
                <a:cs typeface="MS PGothic" charset="0"/>
              </a:rPr>
              <a:t>Organization</a:t>
            </a:r>
            <a:r>
              <a:rPr lang="tr-TR" sz="3200" dirty="0">
                <a:ea typeface="MS PGothic" charset="0"/>
                <a:cs typeface="MS PGothic" charset="0"/>
              </a:rPr>
              <a:t> of </a:t>
            </a:r>
            <a:r>
              <a:rPr lang="tr-TR" sz="3200" dirty="0" err="1">
                <a:ea typeface="MS PGothic" charset="0"/>
                <a:cs typeface="MS PGothic" charset="0"/>
              </a:rPr>
              <a:t>Petroleum</a:t>
            </a:r>
            <a:endParaRPr lang="tr-TR" sz="3200" dirty="0">
              <a:ea typeface="MS PGothic" charset="0"/>
              <a:cs typeface="MS PGothic" charset="0"/>
            </a:endParaRPr>
          </a:p>
          <a:p>
            <a:pPr marL="0" indent="0" eaLnBrk="1" hangingPunct="1">
              <a:buNone/>
            </a:pPr>
            <a:r>
              <a:rPr lang="tr-TR" sz="3200" dirty="0">
                <a:ea typeface="MS PGothic" charset="0"/>
                <a:cs typeface="MS PGothic" charset="0"/>
              </a:rPr>
              <a:t>   </a:t>
            </a:r>
            <a:r>
              <a:rPr lang="tr-TR" sz="3200" dirty="0" err="1">
                <a:ea typeface="MS PGothic" charset="0"/>
                <a:cs typeface="MS PGothic" charset="0"/>
              </a:rPr>
              <a:t>Exporting</a:t>
            </a:r>
            <a:r>
              <a:rPr lang="tr-TR" sz="3200" dirty="0">
                <a:ea typeface="MS PGothic" charset="0"/>
                <a:cs typeface="MS PGothic" charset="0"/>
              </a:rPr>
              <a:t> </a:t>
            </a:r>
            <a:r>
              <a:rPr lang="tr-TR" sz="3200" dirty="0" err="1">
                <a:ea typeface="MS PGothic" charset="0"/>
                <a:cs typeface="MS PGothic" charset="0"/>
              </a:rPr>
              <a:t>Countries</a:t>
            </a:r>
            <a:r>
              <a:rPr lang="tr-TR" sz="3200" dirty="0">
                <a:ea typeface="MS PGothic" charset="0"/>
                <a:cs typeface="MS PGothic" charset="0"/>
              </a:rPr>
              <a:t>) </a:t>
            </a:r>
            <a:r>
              <a:rPr lang="tr-TR" sz="3200" dirty="0" err="1">
                <a:ea typeface="MS PGothic" charset="0"/>
                <a:cs typeface="MS PGothic" charset="0"/>
              </a:rPr>
              <a:t>cartel</a:t>
            </a:r>
            <a:endParaRPr lang="tr-TR" sz="3200" dirty="0">
              <a:ea typeface="MS PGothic" charset="0"/>
              <a:cs typeface="MS PGothic" charset="0"/>
            </a:endParaRPr>
          </a:p>
          <a:p>
            <a:pPr eaLnBrk="1" hangingPunct="1"/>
            <a:r>
              <a:rPr lang="tr-TR" sz="3200" dirty="0">
                <a:ea typeface="MS PGothic" charset="0"/>
                <a:cs typeface="MS PGothic" charset="0"/>
              </a:rPr>
              <a:t>1988 </a:t>
            </a:r>
            <a:r>
              <a:rPr lang="tr-TR" sz="3200" dirty="0" err="1">
                <a:ea typeface="MS PGothic" charset="0"/>
                <a:cs typeface="MS PGothic" charset="0"/>
              </a:rPr>
              <a:t>Iraq</a:t>
            </a:r>
            <a:endParaRPr lang="tr-TR" sz="3200" dirty="0">
              <a:ea typeface="MS PGothic" charset="0"/>
              <a:cs typeface="MS PGothic" charset="0"/>
            </a:endParaRPr>
          </a:p>
          <a:p>
            <a:pPr lvl="1" eaLnBrk="1" hangingPunct="1"/>
            <a:r>
              <a:rPr lang="tr-TR" sz="2800" dirty="0" err="1">
                <a:ea typeface="MS PGothic" charset="0"/>
                <a:cs typeface="MS PGothic" charset="0"/>
              </a:rPr>
              <a:t>Virtually</a:t>
            </a:r>
            <a:r>
              <a:rPr lang="tr-TR" sz="2800" dirty="0">
                <a:ea typeface="MS PGothic" charset="0"/>
                <a:cs typeface="MS PGothic" charset="0"/>
              </a:rPr>
              <a:t> </a:t>
            </a:r>
            <a:r>
              <a:rPr lang="tr-TR" sz="2800" dirty="0" err="1">
                <a:ea typeface="MS PGothic" charset="0"/>
                <a:cs typeface="MS PGothic" charset="0"/>
              </a:rPr>
              <a:t>bankrupt</a:t>
            </a:r>
            <a:endParaRPr lang="tr-TR" sz="2800" dirty="0">
              <a:ea typeface="MS PGothic" charset="0"/>
              <a:cs typeface="MS PGothic" charset="0"/>
            </a:endParaRPr>
          </a:p>
          <a:p>
            <a:pPr lvl="1" eaLnBrk="1" hangingPunct="1"/>
            <a:r>
              <a:rPr lang="tr-TR" sz="2800" dirty="0" err="1">
                <a:ea typeface="MS PGothic" charset="0"/>
                <a:cs typeface="MS PGothic" charset="0"/>
              </a:rPr>
              <a:t>Economy</a:t>
            </a:r>
            <a:r>
              <a:rPr lang="tr-TR" sz="2800" dirty="0">
                <a:ea typeface="MS PGothic" charset="0"/>
                <a:cs typeface="MS PGothic" charset="0"/>
              </a:rPr>
              <a:t> </a:t>
            </a:r>
            <a:r>
              <a:rPr lang="tr-TR" sz="2800" dirty="0" err="1">
                <a:ea typeface="MS PGothic" charset="0"/>
                <a:cs typeface="MS PGothic" charset="0"/>
              </a:rPr>
              <a:t>was</a:t>
            </a:r>
            <a:r>
              <a:rPr lang="tr-TR" sz="2800" dirty="0">
                <a:ea typeface="MS PGothic" charset="0"/>
                <a:cs typeface="MS PGothic" charset="0"/>
              </a:rPr>
              <a:t> </a:t>
            </a:r>
            <a:r>
              <a:rPr lang="tr-TR" sz="2800" dirty="0" err="1">
                <a:ea typeface="MS PGothic" charset="0"/>
                <a:cs typeface="MS PGothic" charset="0"/>
              </a:rPr>
              <a:t>depended</a:t>
            </a:r>
            <a:r>
              <a:rPr lang="tr-TR" sz="2800" dirty="0">
                <a:ea typeface="MS PGothic" charset="0"/>
                <a:cs typeface="MS PGothic" charset="0"/>
              </a:rPr>
              <a:t> </a:t>
            </a:r>
            <a:r>
              <a:rPr lang="tr-TR" sz="2800" dirty="0" err="1">
                <a:ea typeface="MS PGothic" charset="0"/>
                <a:cs typeface="MS PGothic" charset="0"/>
              </a:rPr>
              <a:t>mostly</a:t>
            </a:r>
            <a:r>
              <a:rPr lang="tr-TR" sz="2800" dirty="0">
                <a:ea typeface="MS PGothic" charset="0"/>
                <a:cs typeface="MS PGothic" charset="0"/>
              </a:rPr>
              <a:t> on </a:t>
            </a:r>
            <a:r>
              <a:rPr lang="tr-TR" sz="2800" dirty="0" err="1">
                <a:ea typeface="MS PGothic" charset="0"/>
                <a:cs typeface="MS PGothic" charset="0"/>
              </a:rPr>
              <a:t>exporting</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a:t>
            </a:r>
          </a:p>
          <a:p>
            <a:pPr lvl="1" eaLnBrk="1" hangingPunct="1"/>
            <a:r>
              <a:rPr lang="tr-TR" sz="2800" dirty="0" err="1">
                <a:ea typeface="MS PGothic" charset="0"/>
                <a:cs typeface="MS PGothic" charset="0"/>
              </a:rPr>
              <a:t>Low</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 </a:t>
            </a:r>
            <a:r>
              <a:rPr lang="tr-TR" sz="2800" dirty="0" err="1">
                <a:ea typeface="MS PGothic" charset="0"/>
                <a:cs typeface="MS PGothic" charset="0"/>
              </a:rPr>
              <a:t>prices</a:t>
            </a:r>
            <a:r>
              <a:rPr lang="tr-TR" sz="2800" dirty="0">
                <a:ea typeface="MS PGothic" charset="0"/>
                <a:cs typeface="MS PGothic" charset="0"/>
              </a:rPr>
              <a:t> </a:t>
            </a:r>
            <a:r>
              <a:rPr lang="tr-TR" sz="2800" dirty="0" err="1">
                <a:ea typeface="MS PGothic" charset="0"/>
                <a:cs typeface="MS PGothic" charset="0"/>
              </a:rPr>
              <a:t>hurting</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further</a:t>
            </a:r>
            <a:endParaRPr lang="tr-TR" sz="2800" dirty="0">
              <a:ea typeface="MS PGothic" charset="0"/>
              <a:cs typeface="MS PGothic" charset="0"/>
            </a:endParaRPr>
          </a:p>
          <a:p>
            <a:pPr lvl="1" eaLnBrk="1" hangingPunct="1"/>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accused</a:t>
            </a:r>
            <a:r>
              <a:rPr lang="tr-TR" sz="2800" dirty="0">
                <a:ea typeface="MS PGothic" charset="0"/>
                <a:cs typeface="MS PGothic" charset="0"/>
              </a:rPr>
              <a:t> </a:t>
            </a:r>
            <a:r>
              <a:rPr lang="tr-TR" sz="2800" dirty="0" err="1">
                <a:ea typeface="MS PGothic" charset="0"/>
                <a:cs typeface="MS PGothic" charset="0"/>
              </a:rPr>
              <a:t>Kuwait</a:t>
            </a:r>
            <a:r>
              <a:rPr lang="tr-TR" sz="2800" dirty="0">
                <a:ea typeface="MS PGothic" charset="0"/>
                <a:cs typeface="MS PGothic" charset="0"/>
              </a:rPr>
              <a:t> of </a:t>
            </a:r>
            <a:r>
              <a:rPr lang="tr-TR" altLang="ja-JP" sz="2800" dirty="0">
                <a:ea typeface="MS PGothic" charset="0"/>
                <a:cs typeface="MS PGothic" charset="0"/>
              </a:rPr>
              <a:t>"</a:t>
            </a:r>
            <a:r>
              <a:rPr lang="tr-TR" altLang="ja-JP" sz="2800" dirty="0" err="1">
                <a:ea typeface="MS PGothic" charset="0"/>
                <a:cs typeface="MS PGothic" charset="0"/>
              </a:rPr>
              <a:t>cheating</a:t>
            </a:r>
            <a:r>
              <a:rPr lang="tr-TR" altLang="ja-JP" sz="2800" dirty="0">
                <a:ea typeface="MS PGothic" charset="0"/>
                <a:cs typeface="MS PGothic" charset="0"/>
              </a:rPr>
              <a:t>" </a:t>
            </a:r>
            <a:r>
              <a:rPr lang="tr-TR" altLang="ja-JP" sz="2800" dirty="0" err="1">
                <a:ea typeface="MS PGothic" charset="0"/>
                <a:cs typeface="MS PGothic" charset="0"/>
              </a:rPr>
              <a:t>and</a:t>
            </a:r>
            <a:r>
              <a:rPr lang="tr-TR" altLang="ja-JP" sz="2800" dirty="0">
                <a:ea typeface="MS PGothic" charset="0"/>
                <a:cs typeface="MS PGothic" charset="0"/>
              </a:rPr>
              <a:t> </a:t>
            </a:r>
            <a:r>
              <a:rPr lang="tr-TR" altLang="ja-JP" sz="2800" dirty="0" err="1">
                <a:ea typeface="MS PGothic" charset="0"/>
                <a:cs typeface="MS PGothic" charset="0"/>
              </a:rPr>
              <a:t>overproducing</a:t>
            </a:r>
            <a:r>
              <a:rPr lang="tr-TR" altLang="ja-JP" sz="2800" dirty="0">
                <a:ea typeface="MS PGothic" charset="0"/>
                <a:cs typeface="MS PGothic" charset="0"/>
              </a:rPr>
              <a:t> </a:t>
            </a:r>
            <a:r>
              <a:rPr lang="tr-TR" altLang="ja-JP" sz="2800" dirty="0" err="1">
                <a:ea typeface="MS PGothic" charset="0"/>
                <a:cs typeface="MS PGothic" charset="0"/>
              </a:rPr>
              <a:t>oil</a:t>
            </a:r>
            <a:r>
              <a:rPr lang="tr-TR" altLang="ja-JP" sz="2800" dirty="0">
                <a:ea typeface="MS PGothic" charset="0"/>
                <a:cs typeface="MS PGothic" charset="0"/>
              </a:rPr>
              <a:t>, </a:t>
            </a:r>
            <a:r>
              <a:rPr lang="tr-TR" altLang="ja-JP" sz="2800" dirty="0" err="1">
                <a:ea typeface="MS PGothic" charset="0"/>
                <a:cs typeface="MS PGothic" charset="0"/>
              </a:rPr>
              <a:t>which</a:t>
            </a:r>
            <a:r>
              <a:rPr lang="tr-TR" altLang="ja-JP" sz="2800" dirty="0">
                <a:ea typeface="MS PGothic" charset="0"/>
                <a:cs typeface="MS PGothic" charset="0"/>
              </a:rPr>
              <a:t> </a:t>
            </a:r>
            <a:r>
              <a:rPr lang="tr-TR" altLang="ja-JP" sz="2800" dirty="0" err="1">
                <a:ea typeface="MS PGothic" charset="0"/>
                <a:cs typeface="MS PGothic" charset="0"/>
              </a:rPr>
              <a:t>lowered</a:t>
            </a:r>
            <a:r>
              <a:rPr lang="tr-TR" altLang="ja-JP" sz="2800" dirty="0">
                <a:ea typeface="MS PGothic" charset="0"/>
                <a:cs typeface="MS PGothic" charset="0"/>
              </a:rPr>
              <a:t> </a:t>
            </a:r>
            <a:r>
              <a:rPr lang="tr-TR" altLang="ja-JP" sz="2800" dirty="0" err="1">
                <a:ea typeface="MS PGothic" charset="0"/>
                <a:cs typeface="MS PGothic" charset="0"/>
              </a:rPr>
              <a:t>the</a:t>
            </a:r>
            <a:r>
              <a:rPr lang="tr-TR" altLang="ja-JP" sz="2800" dirty="0">
                <a:ea typeface="MS PGothic" charset="0"/>
                <a:cs typeface="MS PGothic" charset="0"/>
              </a:rPr>
              <a:t> </a:t>
            </a:r>
            <a:r>
              <a:rPr lang="tr-TR" altLang="ja-JP" sz="2800" dirty="0" err="1">
                <a:ea typeface="MS PGothic" charset="0"/>
                <a:cs typeface="MS PGothic" charset="0"/>
              </a:rPr>
              <a:t>price</a:t>
            </a:r>
            <a:r>
              <a:rPr lang="tr-TR" altLang="ja-JP" sz="2800" dirty="0">
                <a:ea typeface="MS PGothic" charset="0"/>
                <a:cs typeface="MS PGothic" charset="0"/>
              </a:rPr>
              <a:t>.</a:t>
            </a:r>
          </a:p>
          <a:p>
            <a:pPr lvl="1" eaLnBrk="1" hangingPunct="1"/>
            <a:r>
              <a:rPr lang="tr-TR" sz="2800" dirty="0" err="1">
                <a:ea typeface="MS PGothic" charset="0"/>
                <a:cs typeface="MS PGothic" charset="0"/>
              </a:rPr>
              <a:t>What</a:t>
            </a:r>
            <a:r>
              <a:rPr lang="tr-TR" sz="2800" dirty="0">
                <a:ea typeface="MS PGothic" charset="0"/>
                <a:cs typeface="MS PGothic" charset="0"/>
              </a:rPr>
              <a:t> </a:t>
            </a:r>
            <a:r>
              <a:rPr lang="tr-TR" sz="2800" dirty="0" err="1">
                <a:ea typeface="MS PGothic" charset="0"/>
                <a:cs typeface="MS PGothic" charset="0"/>
              </a:rPr>
              <a:t>did</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tr-TR" sz="3200">
                <a:ea typeface="MS PGothic" charset="0"/>
                <a:cs typeface="MS PGothic" charset="0"/>
              </a:rPr>
              <a:t>Gulf War</a:t>
            </a:r>
          </a:p>
          <a:p>
            <a:pPr eaLnBrk="1" hangingPunct="1"/>
            <a:r>
              <a:rPr lang="tr-TR" sz="3200">
                <a:ea typeface="MS PGothic" charset="0"/>
                <a:cs typeface="MS PGothic" charset="0"/>
              </a:rPr>
              <a:t>Iraq invades Kuwait City</a:t>
            </a:r>
            <a:endParaRPr lang="tr-TR"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4579" name="Content Placeholder 2"/>
          <p:cNvSpPr>
            <a:spLocks noGrp="1"/>
          </p:cNvSpPr>
          <p:nvPr>
            <p:ph idx="1"/>
          </p:nvPr>
        </p:nvSpPr>
        <p:spPr>
          <a:xfrm>
            <a:off x="609600" y="1589144"/>
            <a:ext cx="10972800" cy="5080597"/>
          </a:xfrm>
        </p:spPr>
        <p:txBody>
          <a:bodyPr/>
          <a:lstStyle/>
          <a:p>
            <a:pPr eaLnBrk="1" hangingPunct="1"/>
            <a:r>
              <a:rPr lang="tr-TR" sz="3200" dirty="0" err="1">
                <a:ea typeface="MS PGothic" charset="0"/>
              </a:rPr>
              <a:t>Imagine</a:t>
            </a:r>
            <a:r>
              <a:rPr lang="tr-TR" sz="3200" dirty="0">
                <a:ea typeface="MS PGothic" charset="0"/>
              </a:rPr>
              <a:t> </a:t>
            </a:r>
            <a:r>
              <a:rPr lang="tr-TR" sz="3200" dirty="0" err="1">
                <a:ea typeface="MS PGothic" charset="0"/>
              </a:rPr>
              <a:t>if</a:t>
            </a:r>
            <a:r>
              <a:rPr lang="tr-TR" sz="3200" dirty="0">
                <a:ea typeface="MS PGothic" charset="0"/>
              </a:rPr>
              <a:t> a </a:t>
            </a:r>
            <a:r>
              <a:rPr lang="tr-TR" sz="3200" dirty="0" err="1">
                <a:ea typeface="MS PGothic" charset="0"/>
              </a:rPr>
              <a:t>third</a:t>
            </a:r>
            <a:r>
              <a:rPr lang="tr-TR" sz="3200" dirty="0">
                <a:ea typeface="MS PGothic" charset="0"/>
              </a:rPr>
              <a:t> </a:t>
            </a:r>
            <a:r>
              <a:rPr lang="tr-TR" sz="3200" dirty="0" err="1">
                <a:ea typeface="MS PGothic" charset="0"/>
              </a:rPr>
              <a:t>firm</a:t>
            </a:r>
            <a:r>
              <a:rPr lang="tr-TR" sz="3200" dirty="0">
                <a:ea typeface="MS PGothic" charset="0"/>
              </a:rPr>
              <a:t> </a:t>
            </a:r>
            <a:r>
              <a:rPr lang="tr-TR" sz="3200" dirty="0" err="1">
                <a:ea typeface="MS PGothic" charset="0"/>
              </a:rPr>
              <a:t>entered</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phone</a:t>
            </a:r>
            <a:r>
              <a:rPr lang="tr-TR" sz="3200" dirty="0">
                <a:ea typeface="MS PGothic" charset="0"/>
              </a:rPr>
              <a:t> market </a:t>
            </a:r>
            <a:r>
              <a:rPr lang="tr-TR" sz="3200" dirty="0" err="1">
                <a:ea typeface="MS PGothic" charset="0"/>
              </a:rPr>
              <a:t>and</a:t>
            </a:r>
            <a:r>
              <a:rPr lang="tr-TR" sz="3200" dirty="0">
                <a:ea typeface="MS PGothic" charset="0"/>
              </a:rPr>
              <a:t> </a:t>
            </a:r>
            <a:r>
              <a:rPr lang="tr-TR" sz="3200" dirty="0" err="1">
                <a:ea typeface="MS PGothic" charset="0"/>
              </a:rPr>
              <a:t>builds</a:t>
            </a:r>
            <a:r>
              <a:rPr lang="tr-TR" sz="3200" dirty="0">
                <a:ea typeface="MS PGothic" charset="0"/>
              </a:rPr>
              <a:t> a </a:t>
            </a:r>
            <a:r>
              <a:rPr lang="tr-TR" sz="3200" dirty="0" err="1">
                <a:ea typeface="MS PGothic" charset="0"/>
              </a:rPr>
              <a:t>cell</a:t>
            </a:r>
            <a:r>
              <a:rPr lang="tr-TR" sz="3200" dirty="0">
                <a:ea typeface="MS PGothic" charset="0"/>
              </a:rPr>
              <a:t> </a:t>
            </a:r>
            <a:r>
              <a:rPr lang="tr-TR" sz="3200" dirty="0" err="1">
                <a:ea typeface="MS PGothic" charset="0"/>
              </a:rPr>
              <a:t>tower</a:t>
            </a:r>
            <a:r>
              <a:rPr lang="tr-TR" sz="3200" dirty="0">
                <a:ea typeface="MS PGothic" charset="0"/>
              </a:rPr>
              <a:t>: </a:t>
            </a:r>
          </a:p>
          <a:p>
            <a:pPr lvl="1" eaLnBrk="1" hangingPunct="1"/>
            <a:r>
              <a:rPr lang="tr-TR" sz="2800" dirty="0" err="1">
                <a:ea typeface="MS PGothic" charset="0"/>
              </a:rPr>
              <a:t>So</a:t>
            </a:r>
            <a:r>
              <a:rPr lang="tr-TR" sz="2800" dirty="0">
                <a:ea typeface="MS PGothic" charset="0"/>
              </a:rPr>
              <a:t> it is not </a:t>
            </a:r>
            <a:r>
              <a:rPr lang="tr-TR" sz="2800" dirty="0" err="1">
                <a:ea typeface="MS PGothic" charset="0"/>
              </a:rPr>
              <a:t>duopoly</a:t>
            </a:r>
            <a:r>
              <a:rPr lang="tr-TR" sz="2800" dirty="0">
                <a:ea typeface="MS PGothic" charset="0"/>
              </a:rPr>
              <a:t> </a:t>
            </a:r>
            <a:r>
              <a:rPr lang="tr-TR" sz="2800" dirty="0" err="1">
                <a:ea typeface="MS PGothic" charset="0"/>
              </a:rPr>
              <a:t>anymore</a:t>
            </a:r>
            <a:r>
              <a:rPr lang="tr-TR" sz="2800" dirty="0">
                <a:ea typeface="MS PGothic" charset="0"/>
              </a:rPr>
              <a:t> but </a:t>
            </a:r>
            <a:r>
              <a:rPr lang="tr-TR" sz="2800" dirty="0" err="1">
                <a:ea typeface="MS PGothic" charset="0"/>
              </a:rPr>
              <a:t>Oligopoly</a:t>
            </a:r>
            <a:r>
              <a:rPr lang="tr-TR" sz="2800" dirty="0">
                <a:ea typeface="MS PGothic" charset="0"/>
              </a:rPr>
              <a:t>.</a:t>
            </a:r>
          </a:p>
          <a:p>
            <a:pPr eaLnBrk="1" hangingPunct="1"/>
            <a:r>
              <a:rPr lang="tr-TR" sz="2800" dirty="0" err="1">
                <a:ea typeface="MS PGothic" charset="0"/>
              </a:rPr>
              <a:t>Price</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total </a:t>
            </a:r>
            <a:r>
              <a:rPr lang="tr-TR" sz="2400" dirty="0" err="1">
                <a:ea typeface="MS PGothic" charset="0"/>
              </a:rPr>
              <a:t>number</a:t>
            </a:r>
            <a:r>
              <a:rPr lang="tr-TR" sz="2400" dirty="0">
                <a:ea typeface="MS PGothic" charset="0"/>
              </a:rPr>
              <a:t> of </a:t>
            </a:r>
            <a:r>
              <a:rPr lang="tr-TR" sz="2400" dirty="0" err="1">
                <a:ea typeface="MS PGothic" charset="0"/>
              </a:rPr>
              <a:t>cellphone</a:t>
            </a:r>
            <a:r>
              <a:rPr lang="tr-TR" sz="2400" dirty="0">
                <a:ea typeface="MS PGothic" charset="0"/>
              </a:rPr>
              <a:t> </a:t>
            </a:r>
            <a:r>
              <a:rPr lang="tr-TR" sz="2400" dirty="0" err="1">
                <a:ea typeface="MS PGothic" charset="0"/>
              </a:rPr>
              <a:t>contracts</a:t>
            </a:r>
            <a:r>
              <a:rPr lang="tr-TR" sz="2400" dirty="0">
                <a:ea typeface="MS PGothic" charset="0"/>
              </a:rPr>
              <a:t> </a:t>
            </a:r>
            <a:r>
              <a:rPr lang="tr-TR" sz="2400" dirty="0" err="1">
                <a:ea typeface="MS PGothic" charset="0"/>
              </a:rPr>
              <a:t>sold</a:t>
            </a:r>
            <a:r>
              <a:rPr lang="tr-TR" sz="2400" dirty="0">
                <a:ea typeface="MS PGothic" charset="0"/>
              </a:rPr>
              <a:t> (</a:t>
            </a:r>
            <a:r>
              <a:rPr lang="tr-TR" sz="2400" dirty="0" err="1">
                <a:ea typeface="MS PGothic" charset="0"/>
              </a:rPr>
              <a:t>supply</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and</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firms</a:t>
            </a:r>
            <a:r>
              <a:rPr lang="tr-TR" sz="2400" dirty="0">
                <a:ea typeface="MS PGothic" charset="0"/>
              </a:rPr>
              <a:t> </a:t>
            </a:r>
            <a:r>
              <a:rPr lang="tr-TR" sz="2400" dirty="0" err="1">
                <a:ea typeface="MS PGothic" charset="0"/>
              </a:rPr>
              <a:t>are</a:t>
            </a:r>
            <a:r>
              <a:rPr lang="tr-TR" sz="2400" dirty="0">
                <a:ea typeface="MS PGothic" charset="0"/>
              </a:rPr>
              <a:t> </a:t>
            </a:r>
            <a:r>
              <a:rPr lang="tr-TR" sz="2400" dirty="0" err="1">
                <a:ea typeface="MS PGothic" charset="0"/>
              </a:rPr>
              <a:t>able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charge</a:t>
            </a:r>
            <a:r>
              <a:rPr lang="tr-TR" sz="2400" dirty="0">
                <a:ea typeface="MS PGothic" charset="0"/>
              </a:rPr>
              <a:t> </a:t>
            </a:r>
            <a:r>
              <a:rPr lang="tr-TR" sz="2400" dirty="0" err="1">
                <a:ea typeface="MS PGothic" charset="0"/>
              </a:rPr>
              <a:t>decreases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effect</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itself</a:t>
            </a:r>
            <a:r>
              <a:rPr lang="tr-TR" sz="2400" dirty="0">
                <a:ea typeface="MS PGothic" charset="0"/>
              </a:rPr>
              <a:t> is a </a:t>
            </a:r>
            <a:r>
              <a:rPr lang="tr-TR" sz="2400" dirty="0" err="1">
                <a:ea typeface="MS PGothic" charset="0"/>
              </a:rPr>
              <a:t>loss</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units</a:t>
            </a:r>
            <a:r>
              <a:rPr lang="tr-TR" sz="2400" dirty="0">
                <a:ea typeface="MS PGothic" charset="0"/>
              </a:rPr>
              <a:t> at </a:t>
            </a:r>
            <a:r>
              <a:rPr lang="tr-TR" sz="2400" dirty="0" err="1">
                <a:ea typeface="MS PGothic" charset="0"/>
              </a:rPr>
              <a:t>lower</a:t>
            </a:r>
            <a:r>
              <a:rPr lang="tr-TR" sz="2400" dirty="0">
                <a:ea typeface="MS PGothic" charset="0"/>
              </a:rPr>
              <a:t> </a:t>
            </a:r>
            <a:r>
              <a:rPr lang="tr-TR" sz="2400" dirty="0" err="1">
                <a:ea typeface="MS PGothic" charset="0"/>
              </a:rPr>
              <a:t>prices</a:t>
            </a:r>
            <a:r>
              <a:rPr lang="tr-TR" sz="2400" dirty="0">
                <a:ea typeface="MS PGothic" charset="0"/>
              </a:rPr>
              <a:t>).</a:t>
            </a:r>
          </a:p>
          <a:p>
            <a:pPr eaLnBrk="1" hangingPunct="1"/>
            <a:r>
              <a:rPr lang="tr-TR" sz="2800" dirty="0" err="1">
                <a:ea typeface="MS PGothic" charset="0"/>
              </a:rPr>
              <a:t>Output</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a:t>
            </a:r>
            <a:r>
              <a:rPr lang="tr-TR" sz="2400" dirty="0" err="1">
                <a:ea typeface="MS PGothic" charset="0"/>
              </a:rPr>
              <a:t>new</a:t>
            </a:r>
            <a:r>
              <a:rPr lang="tr-TR" sz="2400" dirty="0">
                <a:ea typeface="MS PGothic" charset="0"/>
              </a:rPr>
              <a:t> </a:t>
            </a:r>
            <a:r>
              <a:rPr lang="tr-TR" sz="2400" dirty="0" err="1">
                <a:ea typeface="MS PGothic" charset="0"/>
              </a:rPr>
              <a:t>firm</a:t>
            </a:r>
            <a:r>
              <a:rPr lang="tr-TR" sz="2400" dirty="0">
                <a:ea typeface="MS PGothic" charset="0"/>
              </a:rPr>
              <a:t> </a:t>
            </a:r>
            <a:r>
              <a:rPr lang="tr-TR" sz="2400" dirty="0" err="1">
                <a:ea typeface="MS PGothic" charset="0"/>
              </a:rPr>
              <a:t>sells</a:t>
            </a:r>
            <a:r>
              <a:rPr lang="tr-TR" sz="2400" dirty="0">
                <a:ea typeface="MS PGothic" charset="0"/>
              </a:rPr>
              <a:t> an </a:t>
            </a:r>
            <a:r>
              <a:rPr lang="tr-TR" sz="2400" dirty="0" err="1">
                <a:ea typeface="MS PGothic" charset="0"/>
              </a:rPr>
              <a:t>additional</a:t>
            </a:r>
            <a:r>
              <a:rPr lang="tr-TR" sz="2400" dirty="0">
                <a:ea typeface="MS PGothic" charset="0"/>
              </a:rPr>
              <a:t> </a:t>
            </a:r>
            <a:r>
              <a:rPr lang="tr-TR" sz="2400" dirty="0" err="1">
                <a:ea typeface="MS PGothic" charset="0"/>
              </a:rPr>
              <a:t>unit</a:t>
            </a:r>
            <a:r>
              <a:rPr lang="tr-TR" sz="2400" dirty="0">
                <a:ea typeface="MS PGothic" charset="0"/>
              </a:rPr>
              <a:t> (</a:t>
            </a:r>
            <a:r>
              <a:rPr lang="tr-TR" sz="2400" dirty="0" err="1">
                <a:ea typeface="MS PGothic" charset="0"/>
              </a:rPr>
              <a:t>due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low</a:t>
            </a:r>
            <a:r>
              <a:rPr lang="tr-TR" sz="2400" dirty="0">
                <a:ea typeface="MS PGothic" charset="0"/>
              </a:rPr>
              <a:t> </a:t>
            </a:r>
            <a:r>
              <a:rPr lang="tr-TR" sz="2400" dirty="0" err="1">
                <a:ea typeface="MS PGothic" charset="0"/>
              </a:rPr>
              <a:t>price</a:t>
            </a:r>
            <a:r>
              <a:rPr lang="tr-TR" sz="2400" dirty="0">
                <a:ea typeface="MS PGothic" charset="0"/>
              </a:rPr>
              <a:t>) in </a:t>
            </a:r>
            <a:r>
              <a:rPr lang="tr-TR" sz="2400" dirty="0" err="1">
                <a:ea typeface="MS PGothic" charset="0"/>
              </a:rPr>
              <a:t>which</a:t>
            </a:r>
            <a:r>
              <a:rPr lang="tr-TR" sz="2400" dirty="0">
                <a:ea typeface="MS PGothic" charset="0"/>
              </a:rPr>
              <a:t> it </a:t>
            </a:r>
            <a:r>
              <a:rPr lang="tr-TR" sz="2400" dirty="0" err="1">
                <a:ea typeface="MS PGothic" charset="0"/>
              </a:rPr>
              <a:t>generates</a:t>
            </a:r>
            <a:r>
              <a:rPr lang="tr-TR" sz="2400" dirty="0">
                <a:ea typeface="MS PGothic" charset="0"/>
              </a:rPr>
              <a:t> </a:t>
            </a:r>
            <a:r>
              <a:rPr lang="tr-TR" sz="2400" dirty="0" err="1">
                <a:ea typeface="MS PGothic" charset="0"/>
              </a:rPr>
              <a:t>additional</a:t>
            </a:r>
            <a:r>
              <a:rPr lang="tr-TR" sz="2400" dirty="0">
                <a:ea typeface="MS PGothic" charset="0"/>
              </a:rPr>
              <a:t> </a:t>
            </a:r>
            <a:r>
              <a:rPr lang="tr-TR" sz="2400" dirty="0" err="1">
                <a:ea typeface="MS PGothic" charset="0"/>
              </a:rPr>
              <a:t>profits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output</a:t>
            </a:r>
            <a:r>
              <a:rPr lang="tr-TR" sz="2400" dirty="0">
                <a:ea typeface="MS PGothic" charset="0"/>
              </a:rPr>
              <a:t> </a:t>
            </a:r>
            <a:r>
              <a:rPr lang="tr-TR" sz="2400" dirty="0" err="1">
                <a:ea typeface="MS PGothic" charset="0"/>
              </a:rPr>
              <a:t>effect</a:t>
            </a:r>
            <a:r>
              <a:rPr lang="tr-TR" sz="2400" dirty="0">
                <a:ea typeface="MS PGothic" charset="0"/>
              </a:rPr>
              <a:t> is a </a:t>
            </a:r>
            <a:r>
              <a:rPr lang="tr-TR" sz="2400" dirty="0" err="1">
                <a:ea typeface="MS PGothic" charset="0"/>
              </a:rPr>
              <a:t>gain</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more</a:t>
            </a:r>
            <a:r>
              <a:rPr lang="tr-TR" sz="2400" dirty="0">
                <a:ea typeface="MS PGothic" charset="0"/>
              </a:rPr>
              <a:t> </a:t>
            </a:r>
            <a:r>
              <a:rPr lang="tr-TR" sz="2400" dirty="0" err="1">
                <a:ea typeface="MS PGothic" charset="0"/>
              </a:rPr>
              <a:t>units</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revenue</a:t>
            </a:r>
            <a:r>
              <a:rPr lang="tr-TR" sz="2400" dirty="0">
                <a:ea typeface="MS PGothic" charset="0"/>
              </a:rPr>
              <a:t>).</a:t>
            </a:r>
            <a:endParaRPr lang="tr-TR"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5603" name="Content Placeholder 2"/>
          <p:cNvSpPr>
            <a:spLocks noGrp="1"/>
          </p:cNvSpPr>
          <p:nvPr>
            <p:ph idx="1"/>
          </p:nvPr>
        </p:nvSpPr>
        <p:spPr>
          <a:xfrm>
            <a:off x="609600" y="1541463"/>
            <a:ext cx="10972800" cy="4895850"/>
          </a:xfrm>
        </p:spPr>
        <p:txBody>
          <a:bodyPr/>
          <a:lstStyle/>
          <a:p>
            <a:pPr eaLnBrk="1" hangingPunct="1"/>
            <a:r>
              <a:rPr lang="tr-TR" sz="3200" dirty="0" err="1">
                <a:ea typeface="MS PGothic" charset="0"/>
              </a:rPr>
              <a:t>Price</a:t>
            </a:r>
            <a:r>
              <a:rPr lang="tr-TR" sz="3200" dirty="0">
                <a:ea typeface="MS PGothic" charset="0"/>
              </a:rPr>
              <a:t> </a:t>
            </a:r>
            <a:r>
              <a:rPr lang="tr-TR" sz="3200" dirty="0" err="1">
                <a:ea typeface="MS PGothic" charset="0"/>
              </a:rPr>
              <a:t>and</a:t>
            </a:r>
            <a:r>
              <a:rPr lang="tr-TR" sz="3200" dirty="0">
                <a:ea typeface="MS PGothic" charset="0"/>
              </a:rPr>
              <a:t> </a:t>
            </a:r>
            <a:r>
              <a:rPr lang="tr-TR" sz="3200" dirty="0" err="1">
                <a:ea typeface="MS PGothic" charset="0"/>
              </a:rPr>
              <a:t>output</a:t>
            </a:r>
            <a:r>
              <a:rPr lang="tr-TR" sz="3200" dirty="0">
                <a:ea typeface="MS PGothic" charset="0"/>
              </a:rPr>
              <a:t> </a:t>
            </a:r>
            <a:r>
              <a:rPr lang="tr-TR" sz="3200" dirty="0" err="1">
                <a:ea typeface="MS PGothic" charset="0"/>
              </a:rPr>
              <a:t>effects</a:t>
            </a:r>
            <a:r>
              <a:rPr lang="tr-TR" sz="3200" dirty="0">
                <a:ea typeface="MS PGothic" charset="0"/>
              </a:rPr>
              <a:t> </a:t>
            </a:r>
            <a:r>
              <a:rPr lang="tr-TR" sz="3200" dirty="0" err="1">
                <a:ea typeface="MS PGothic" charset="0"/>
              </a:rPr>
              <a:t>make</a:t>
            </a:r>
            <a:r>
              <a:rPr lang="tr-TR" sz="3200" dirty="0">
                <a:ea typeface="MS PGothic" charset="0"/>
              </a:rPr>
              <a:t> </a:t>
            </a:r>
            <a:r>
              <a:rPr lang="tr-TR" sz="3200" dirty="0" err="1">
                <a:ea typeface="MS PGothic" charset="0"/>
              </a:rPr>
              <a:t>maintaining</a:t>
            </a:r>
            <a:r>
              <a:rPr lang="tr-TR" sz="3200" dirty="0">
                <a:ea typeface="MS PGothic" charset="0"/>
              </a:rPr>
              <a:t> a </a:t>
            </a:r>
            <a:r>
              <a:rPr lang="tr-TR" sz="3200" dirty="0" err="1">
                <a:ea typeface="MS PGothic" charset="0"/>
              </a:rPr>
              <a:t>cartel</a:t>
            </a:r>
            <a:r>
              <a:rPr lang="tr-TR" sz="3200" dirty="0">
                <a:ea typeface="MS PGothic" charset="0"/>
              </a:rPr>
              <a:t> (</a:t>
            </a:r>
            <a:r>
              <a:rPr lang="tr-TR" sz="3200" dirty="0" err="1">
                <a:ea typeface="MS PGothic" charset="0"/>
              </a:rPr>
              <a:t>joint</a:t>
            </a:r>
            <a:r>
              <a:rPr lang="tr-TR" sz="3200" dirty="0">
                <a:ea typeface="MS PGothic" charset="0"/>
              </a:rPr>
              <a:t> </a:t>
            </a:r>
            <a:r>
              <a:rPr lang="tr-TR" sz="3200" dirty="0" err="1">
                <a:ea typeface="MS PGothic" charset="0"/>
              </a:rPr>
              <a:t>monopoly</a:t>
            </a:r>
            <a:r>
              <a:rPr lang="tr-TR" sz="3200" dirty="0">
                <a:ea typeface="MS PGothic" charset="0"/>
              </a:rPr>
              <a:t>) </a:t>
            </a:r>
            <a:r>
              <a:rPr lang="tr-TR" sz="3200" dirty="0" err="1">
                <a:ea typeface="MS PGothic" charset="0"/>
              </a:rPr>
              <a:t>difficult</a:t>
            </a:r>
            <a:r>
              <a:rPr lang="tr-TR" sz="3200" dirty="0">
                <a:ea typeface="MS PGothic" charset="0"/>
              </a:rPr>
              <a:t>.</a:t>
            </a:r>
          </a:p>
          <a:p>
            <a:pPr lvl="1" eaLnBrk="1" hangingPunct="1"/>
            <a:r>
              <a:rPr lang="tr-TR" sz="2800" dirty="0">
                <a:ea typeface="MS PGothic" charset="0"/>
              </a:rPr>
              <a:t>As </a:t>
            </a:r>
            <a:r>
              <a:rPr lang="tr-TR" sz="2800" dirty="0" err="1">
                <a:ea typeface="MS PGothic" charset="0"/>
              </a:rPr>
              <a:t>firms</a:t>
            </a:r>
            <a:r>
              <a:rPr lang="tr-TR" sz="2800" dirty="0">
                <a:ea typeface="MS PGothic" charset="0"/>
              </a:rPr>
              <a:t> </a:t>
            </a:r>
            <a:r>
              <a:rPr lang="tr-TR" sz="2800" dirty="0" err="1">
                <a:ea typeface="MS PGothic" charset="0"/>
              </a:rPr>
              <a:t>enter</a:t>
            </a:r>
            <a:r>
              <a:rPr lang="tr-TR" sz="2800" dirty="0">
                <a:ea typeface="MS PGothic" charset="0"/>
              </a:rPr>
              <a:t>, </a:t>
            </a:r>
            <a:r>
              <a:rPr lang="tr-TR" sz="2800" dirty="0" err="1">
                <a:ea typeface="MS PGothic" charset="0"/>
              </a:rPr>
              <a:t>each</a:t>
            </a:r>
            <a:r>
              <a:rPr lang="tr-TR" sz="2800" dirty="0">
                <a:ea typeface="MS PGothic" charset="0"/>
              </a:rPr>
              <a:t> </a:t>
            </a:r>
            <a:r>
              <a:rPr lang="tr-TR" sz="2800" dirty="0" err="1">
                <a:ea typeface="MS PGothic" charset="0"/>
              </a:rPr>
              <a:t>individual</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have</a:t>
            </a:r>
            <a:r>
              <a:rPr lang="tr-TR" sz="2800" dirty="0">
                <a:ea typeface="MS PGothic" charset="0"/>
              </a:rPr>
              <a:t> a </a:t>
            </a:r>
            <a:r>
              <a:rPr lang="tr-TR" sz="2800" dirty="0" err="1">
                <a:ea typeface="MS PGothic" charset="0"/>
              </a:rPr>
              <a:t>smaller</a:t>
            </a:r>
            <a:r>
              <a:rPr lang="tr-TR" sz="2800" dirty="0">
                <a:ea typeface="MS PGothic" charset="0"/>
              </a:rPr>
              <a:t> </a:t>
            </a:r>
            <a:r>
              <a:rPr lang="tr-TR" sz="2800" dirty="0" err="1">
                <a:ea typeface="MS PGothic" charset="0"/>
              </a:rPr>
              <a:t>impact</a:t>
            </a:r>
            <a:r>
              <a:rPr lang="tr-TR" sz="2800" dirty="0">
                <a:ea typeface="MS PGothic" charset="0"/>
              </a:rPr>
              <a:t> on market </a:t>
            </a:r>
            <a:r>
              <a:rPr lang="tr-TR" sz="2800" dirty="0" err="1">
                <a:ea typeface="MS PGothic" charset="0"/>
              </a:rPr>
              <a:t>price</a:t>
            </a:r>
            <a:r>
              <a:rPr lang="tr-TR" sz="2800" dirty="0">
                <a:ea typeface="MS PGothic" charset="0"/>
              </a:rPr>
              <a:t>. </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produce</a:t>
            </a:r>
            <a:r>
              <a:rPr lang="tr-TR" sz="2800" dirty="0">
                <a:ea typeface="MS PGothic" charset="0"/>
              </a:rPr>
              <a:t> </a:t>
            </a:r>
            <a:r>
              <a:rPr lang="tr-TR" sz="2800" dirty="0" err="1">
                <a:ea typeface="MS PGothic" charset="0"/>
              </a:rPr>
              <a:t>more</a:t>
            </a:r>
            <a:r>
              <a:rPr lang="tr-TR" sz="2800" dirty="0">
                <a:ea typeface="MS PGothic" charset="0"/>
              </a:rPr>
              <a:t> as </a:t>
            </a:r>
            <a:r>
              <a:rPr lang="tr-TR" sz="2800" dirty="0" err="1">
                <a:ea typeface="MS PGothic" charset="0"/>
              </a:rPr>
              <a:t>long</a:t>
            </a:r>
            <a:r>
              <a:rPr lang="tr-TR" sz="2800" dirty="0">
                <a:ea typeface="MS PGothic" charset="0"/>
              </a:rPr>
              <a:t> as it is </a:t>
            </a:r>
            <a:r>
              <a:rPr lang="tr-TR" sz="2800" dirty="0" err="1">
                <a:ea typeface="MS PGothic" charset="0"/>
              </a:rPr>
              <a:t>profitable</a:t>
            </a:r>
            <a:r>
              <a:rPr lang="tr-TR" sz="2800" dirty="0">
                <a:ea typeface="MS PGothic" charset="0"/>
              </a:rPr>
              <a:t>.</a:t>
            </a:r>
          </a:p>
          <a:p>
            <a:pPr eaLnBrk="1" hangingPunct="1"/>
            <a:r>
              <a:rPr lang="tr-TR" sz="3200" dirty="0">
                <a:ea typeface="MS PGothic" charset="0"/>
              </a:rPr>
              <a:t>Not </a:t>
            </a:r>
            <a:r>
              <a:rPr lang="tr-TR" sz="3200" dirty="0" err="1">
                <a:ea typeface="MS PGothic" charset="0"/>
              </a:rPr>
              <a:t>all</a:t>
            </a:r>
            <a:r>
              <a:rPr lang="tr-TR" sz="3200" dirty="0">
                <a:ea typeface="MS PGothic" charset="0"/>
              </a:rPr>
              <a:t> </a:t>
            </a:r>
            <a:r>
              <a:rPr lang="tr-TR" sz="3200" dirty="0" err="1">
                <a:ea typeface="MS PGothic" charset="0"/>
              </a:rPr>
              <a:t>firms</a:t>
            </a:r>
            <a:r>
              <a:rPr lang="tr-TR" sz="3200" dirty="0">
                <a:ea typeface="MS PGothic" charset="0"/>
              </a:rPr>
              <a:t> in </a:t>
            </a:r>
            <a:r>
              <a:rPr lang="tr-TR" sz="3200" dirty="0" err="1">
                <a:ea typeface="MS PGothic" charset="0"/>
              </a:rPr>
              <a:t>oligopoly</a:t>
            </a:r>
            <a:r>
              <a:rPr lang="tr-TR" sz="3200" dirty="0">
                <a:ea typeface="MS PGothic" charset="0"/>
              </a:rPr>
              <a:t> </a:t>
            </a:r>
            <a:r>
              <a:rPr lang="tr-TR" sz="3200" dirty="0" err="1">
                <a:ea typeface="MS PGothic" charset="0"/>
              </a:rPr>
              <a:t>are</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same</a:t>
            </a:r>
            <a:r>
              <a:rPr lang="tr-TR" sz="3200" dirty="0">
                <a:ea typeface="MS PGothic" charset="0"/>
              </a:rPr>
              <a:t> size.</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altLang="ja-JP" sz="2800" dirty="0" err="1">
                <a:ea typeface="MS PGothic" charset="0"/>
              </a:rPr>
              <a:t>'s</a:t>
            </a:r>
            <a:r>
              <a:rPr lang="tr-TR" altLang="ja-JP" sz="2800" dirty="0">
                <a:ea typeface="MS PGothic" charset="0"/>
              </a:rPr>
              <a:t> </a:t>
            </a:r>
            <a:r>
              <a:rPr lang="tr-TR" altLang="ja-JP" sz="2800" dirty="0" err="1">
                <a:ea typeface="MS PGothic" charset="0"/>
              </a:rPr>
              <a:t>actions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price</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output</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thus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decisions</a:t>
            </a:r>
            <a:r>
              <a:rPr lang="tr-TR" altLang="ja-JP" sz="2800" dirty="0">
                <a:ea typeface="MS PGothic" charset="0"/>
              </a:rPr>
              <a:t> </a:t>
            </a:r>
            <a:r>
              <a:rPr lang="tr-TR" altLang="ja-JP" sz="2800" dirty="0" err="1">
                <a:ea typeface="MS PGothic" charset="0"/>
              </a:rPr>
              <a:t>made</a:t>
            </a:r>
            <a:r>
              <a:rPr lang="tr-TR" altLang="ja-JP" sz="2800" dirty="0">
                <a:ea typeface="MS PGothic" charset="0"/>
              </a:rPr>
              <a:t> </a:t>
            </a:r>
            <a:r>
              <a:rPr lang="tr-TR" altLang="ja-JP" sz="2800" dirty="0" err="1">
                <a:ea typeface="MS PGothic" charset="0"/>
              </a:rPr>
              <a:t>by</a:t>
            </a:r>
            <a:r>
              <a:rPr lang="tr-TR" altLang="ja-JP" sz="2800" dirty="0">
                <a:ea typeface="MS PGothic" charset="0"/>
              </a:rPr>
              <a:t> </a:t>
            </a:r>
            <a:r>
              <a:rPr lang="tr-TR" altLang="ja-JP" sz="2800" dirty="0" err="1">
                <a:ea typeface="MS PGothic" charset="0"/>
              </a:rPr>
              <a:t>other</a:t>
            </a:r>
            <a:r>
              <a:rPr lang="tr-TR" altLang="ja-JP" sz="2800" dirty="0">
                <a:ea typeface="MS PGothic" charset="0"/>
              </a:rPr>
              <a:t> </a:t>
            </a:r>
            <a:r>
              <a:rPr lang="tr-TR" altLang="ja-JP" sz="2800" dirty="0" err="1">
                <a:ea typeface="MS PGothic" charset="0"/>
              </a:rPr>
              <a:t>firms</a:t>
            </a:r>
            <a:r>
              <a:rPr lang="tr-TR" altLang="ja-JP" sz="2800" dirty="0">
                <a:ea typeface="MS PGothic" charset="0"/>
              </a:rPr>
              <a:t> (</a:t>
            </a:r>
            <a:r>
              <a:rPr lang="tr-TR" altLang="ja-JP" sz="2800" dirty="0" err="1">
                <a:ea typeface="MS PGothic" charset="0"/>
              </a:rPr>
              <a:t>interdependence</a:t>
            </a:r>
            <a:r>
              <a:rPr lang="tr-TR" altLang="ja-JP" sz="2800" dirty="0">
                <a:ea typeface="MS PGothic" charset="0"/>
              </a:rPr>
              <a:t>).</a:t>
            </a:r>
          </a:p>
          <a:p>
            <a:pPr lvl="1" eaLnBrk="1" hangingPunct="1"/>
            <a:r>
              <a:rPr lang="tr-TR" sz="2800" dirty="0">
                <a:ea typeface="MS PGothic" charset="0"/>
              </a:rPr>
              <a:t>Small </a:t>
            </a:r>
            <a:r>
              <a:rPr lang="tr-TR" sz="2800" dirty="0" err="1">
                <a:ea typeface="MS PGothic" charset="0"/>
              </a:rPr>
              <a:t>firms</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large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behave</a:t>
            </a:r>
            <a:r>
              <a:rPr lang="tr-TR" sz="2800" dirty="0">
                <a:ea typeface="MS PGothic" charset="0"/>
              </a:rPr>
              <a:t> </a:t>
            </a:r>
            <a:r>
              <a:rPr lang="tr-TR" sz="2800" dirty="0" err="1">
                <a:ea typeface="MS PGothic" charset="0"/>
              </a:rPr>
              <a:t>differently</a:t>
            </a:r>
            <a:r>
              <a:rPr lang="tr-TR" sz="2800" dirty="0">
                <a:ea typeface="MS PGothic" charset="0"/>
              </a:rPr>
              <a:t>, yet </a:t>
            </a:r>
            <a:r>
              <a:rPr lang="tr-TR" sz="2800" dirty="0" err="1">
                <a:ea typeface="MS PGothic" charset="0"/>
              </a:rPr>
              <a:t>will</a:t>
            </a:r>
            <a:r>
              <a:rPr lang="tr-TR" sz="2800" dirty="0">
                <a:ea typeface="MS PGothic" charset="0"/>
              </a:rPr>
              <a:t> </a:t>
            </a:r>
            <a:r>
              <a:rPr lang="tr-TR" sz="2800" dirty="0" err="1">
                <a:ea typeface="MS PGothic" charset="0"/>
              </a:rPr>
              <a:t>act</a:t>
            </a:r>
            <a:r>
              <a:rPr lang="tr-TR" sz="2800" dirty="0">
                <a:ea typeface="MS PGothic" charset="0"/>
              </a:rPr>
              <a:t> </a:t>
            </a:r>
            <a:r>
              <a:rPr lang="tr-TR" sz="2800" dirty="0" err="1">
                <a:ea typeface="MS PGothic" charset="0"/>
              </a:rPr>
              <a:t>strategically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tr-TR" b="1">
                <a:ea typeface="MS PGothic" charset="0"/>
              </a:rPr>
              <a:t>Conclusion</a:t>
            </a:r>
            <a:endParaRPr lang="tr-TR" b="1" dirty="0">
              <a:ea typeface="MS PGothic" charset="0"/>
            </a:endParaRPr>
          </a:p>
        </p:txBody>
      </p:sp>
      <p:sp>
        <p:nvSpPr>
          <p:cNvPr id="48131" name="Content Placeholder 2"/>
          <p:cNvSpPr>
            <a:spLocks noGrp="1"/>
          </p:cNvSpPr>
          <p:nvPr>
            <p:ph idx="1"/>
          </p:nvPr>
        </p:nvSpPr>
        <p:spPr>
          <a:xfrm>
            <a:off x="609600" y="1700213"/>
            <a:ext cx="10972800" cy="4895850"/>
          </a:xfrm>
        </p:spPr>
        <p:txBody>
          <a:bodyPr/>
          <a:lstStyle/>
          <a:p>
            <a:pPr eaLnBrk="1" hangingPunct="1"/>
            <a:r>
              <a:rPr lang="tr-TR" sz="2800" dirty="0" err="1">
                <a:ea typeface="MS PGothic" charset="0"/>
              </a:rPr>
              <a:t>Oligopoly</a:t>
            </a:r>
            <a:endParaRPr lang="tr-TR" sz="2800" dirty="0">
              <a:ea typeface="MS PGothic" charset="0"/>
            </a:endParaRPr>
          </a:p>
          <a:p>
            <a:pPr lvl="1" eaLnBrk="1" hangingPunct="1"/>
            <a:r>
              <a:rPr lang="tr-TR" sz="2400" dirty="0">
                <a:ea typeface="MS PGothic" charset="0"/>
              </a:rPr>
              <a:t>A market </a:t>
            </a:r>
            <a:r>
              <a:rPr lang="tr-TR" sz="2400" dirty="0" err="1">
                <a:ea typeface="MS PGothic" charset="0"/>
              </a:rPr>
              <a:t>structure</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there</a:t>
            </a:r>
            <a:r>
              <a:rPr lang="tr-TR" sz="2400" dirty="0">
                <a:ea typeface="MS PGothic" charset="0"/>
              </a:rPr>
              <a:t> </a:t>
            </a:r>
            <a:r>
              <a:rPr lang="tr-TR" sz="2400" dirty="0" err="1">
                <a:ea typeface="MS PGothic" charset="0"/>
              </a:rPr>
              <a:t>are</a:t>
            </a:r>
            <a:r>
              <a:rPr lang="tr-TR" sz="2400" dirty="0">
                <a:ea typeface="MS PGothic" charset="0"/>
              </a:rPr>
              <a:t> a </a:t>
            </a:r>
            <a:r>
              <a:rPr lang="tr-TR" sz="2400" dirty="0" err="1">
                <a:ea typeface="MS PGothic" charset="0"/>
              </a:rPr>
              <a:t>small</a:t>
            </a:r>
            <a:r>
              <a:rPr lang="tr-TR" sz="2400" dirty="0">
                <a:ea typeface="MS PGothic" charset="0"/>
              </a:rPr>
              <a:t> </a:t>
            </a:r>
            <a:r>
              <a:rPr lang="tr-TR" sz="2400" dirty="0" err="1">
                <a:ea typeface="MS PGothic" charset="0"/>
              </a:rPr>
              <a:t>number</a:t>
            </a:r>
            <a:r>
              <a:rPr lang="tr-TR" sz="2400" dirty="0">
                <a:ea typeface="MS PGothic" charset="0"/>
              </a:rPr>
              <a:t> of </a:t>
            </a:r>
            <a:r>
              <a:rPr lang="tr-TR" sz="2400" dirty="0" err="1">
                <a:ea typeface="MS PGothic" charset="0"/>
              </a:rPr>
              <a:t>firms</a:t>
            </a:r>
            <a:endParaRPr lang="tr-TR" sz="2400" dirty="0">
              <a:ea typeface="MS PGothic" charset="0"/>
            </a:endParaRPr>
          </a:p>
          <a:p>
            <a:pPr lvl="1" eaLnBrk="1" hangingPunct="1"/>
            <a:r>
              <a:rPr lang="tr-TR" sz="2400" dirty="0" err="1">
                <a:ea typeface="MS PGothic" charset="0"/>
              </a:rPr>
              <a:t>Firms</a:t>
            </a:r>
            <a:r>
              <a:rPr lang="tr-TR" sz="2400" dirty="0">
                <a:ea typeface="MS PGothic" charset="0"/>
              </a:rPr>
              <a:t> </a:t>
            </a:r>
            <a:r>
              <a:rPr lang="tr-TR" sz="2400" dirty="0" err="1">
                <a:ea typeface="MS PGothic" charset="0"/>
              </a:rPr>
              <a:t>interact</a:t>
            </a:r>
            <a:r>
              <a:rPr lang="tr-TR" sz="2400" dirty="0">
                <a:ea typeface="MS PGothic" charset="0"/>
              </a:rPr>
              <a:t> </a:t>
            </a:r>
            <a:r>
              <a:rPr lang="tr-TR" sz="2400" dirty="0" err="1">
                <a:ea typeface="MS PGothic" charset="0"/>
              </a:rPr>
              <a:t>strategically</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competitive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monopolistic</a:t>
            </a:r>
            <a:r>
              <a:rPr lang="tr-TR" sz="2400" dirty="0">
                <a:ea typeface="MS PGothic" charset="0"/>
              </a:rPr>
              <a:t> </a:t>
            </a:r>
            <a:r>
              <a:rPr lang="tr-TR" sz="2400" dirty="0" err="1">
                <a:ea typeface="MS PGothic" charset="0"/>
              </a:rPr>
              <a:t>competition</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collusive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monopoly</a:t>
            </a:r>
            <a:r>
              <a:rPr lang="tr-TR" sz="2400" dirty="0">
                <a:ea typeface="MS PGothic" charset="0"/>
              </a:rPr>
              <a:t>).</a:t>
            </a:r>
          </a:p>
          <a:p>
            <a:pPr eaLnBrk="1" hangingPunct="1"/>
            <a:r>
              <a:rPr lang="tr-TR" sz="2800" dirty="0" err="1">
                <a:ea typeface="MS PGothic" charset="0"/>
              </a:rPr>
              <a:t>Antitrust</a:t>
            </a:r>
            <a:r>
              <a:rPr lang="tr-TR" sz="2800" dirty="0">
                <a:ea typeface="MS PGothic" charset="0"/>
              </a:rPr>
              <a:t> </a:t>
            </a:r>
            <a:r>
              <a:rPr lang="tr-TR" sz="2800" dirty="0" err="1">
                <a:ea typeface="MS PGothic" charset="0"/>
              </a:rPr>
              <a:t>policies</a:t>
            </a:r>
            <a:endParaRPr lang="tr-TR" sz="2800" dirty="0">
              <a:ea typeface="MS PGothic" charset="0"/>
            </a:endParaRPr>
          </a:p>
          <a:p>
            <a:pPr lvl="1" eaLnBrk="1" hangingPunct="1"/>
            <a:r>
              <a:rPr lang="tr-TR" sz="2400" dirty="0" err="1">
                <a:ea typeface="MS PGothic" charset="0"/>
              </a:rPr>
              <a:t>Restrain</a:t>
            </a:r>
            <a:r>
              <a:rPr lang="tr-TR" sz="2400" dirty="0">
                <a:ea typeface="MS PGothic" charset="0"/>
              </a:rPr>
              <a:t> </a:t>
            </a:r>
            <a:r>
              <a:rPr lang="tr-TR" sz="2400" dirty="0" err="1">
                <a:ea typeface="MS PGothic" charset="0"/>
              </a:rPr>
              <a:t>excessive</a:t>
            </a:r>
            <a:r>
              <a:rPr lang="tr-TR" sz="2400" dirty="0">
                <a:ea typeface="MS PGothic" charset="0"/>
              </a:rPr>
              <a:t> market </a:t>
            </a:r>
            <a:r>
              <a:rPr lang="tr-TR" sz="2400" dirty="0" err="1">
                <a:ea typeface="MS PGothic" charset="0"/>
              </a:rPr>
              <a:t>power</a:t>
            </a:r>
            <a:r>
              <a:rPr lang="tr-TR" sz="2400" dirty="0">
                <a:ea typeface="MS PGothic" charset="0"/>
              </a:rPr>
              <a:t>.</a:t>
            </a:r>
          </a:p>
          <a:p>
            <a:pPr lvl="1" eaLnBrk="1" hangingPunct="1"/>
            <a:r>
              <a:rPr lang="tr-TR" sz="2400" dirty="0" err="1">
                <a:ea typeface="MS PGothic" charset="0"/>
              </a:rPr>
              <a:t>Give</a:t>
            </a:r>
            <a:r>
              <a:rPr lang="tr-TR" sz="2400" dirty="0">
                <a:ea typeface="MS PGothic" charset="0"/>
              </a:rPr>
              <a:t> </a:t>
            </a:r>
            <a:r>
              <a:rPr lang="tr-TR" sz="2400" dirty="0" err="1">
                <a:ea typeface="MS PGothic" charset="0"/>
              </a:rPr>
              <a:t>incentives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compete</a:t>
            </a:r>
            <a:r>
              <a:rPr lang="tr-TR" sz="2400" dirty="0">
                <a:ea typeface="MS PGothic" charset="0"/>
              </a:rPr>
              <a:t> </a:t>
            </a:r>
            <a:r>
              <a:rPr lang="tr-TR" sz="2400" dirty="0" err="1">
                <a:ea typeface="MS PGothic" charset="0"/>
              </a:rPr>
              <a:t>instead</a:t>
            </a:r>
            <a:r>
              <a:rPr lang="tr-TR" sz="2400" dirty="0">
                <a:ea typeface="MS PGothic" charset="0"/>
              </a:rPr>
              <a:t> of </a:t>
            </a:r>
            <a:r>
              <a:rPr lang="tr-TR" sz="2400" dirty="0" err="1">
                <a:ea typeface="MS PGothic" charset="0"/>
              </a:rPr>
              <a:t>collude</a:t>
            </a:r>
            <a:r>
              <a:rPr lang="tr-TR" sz="2400" dirty="0">
                <a:ea typeface="MS PGothic" charset="0"/>
              </a:rPr>
              <a:t>.</a:t>
            </a:r>
          </a:p>
          <a:p>
            <a:pPr lvl="1" eaLnBrk="1" hangingPunct="1"/>
            <a:r>
              <a:rPr lang="tr-TR" sz="2400" dirty="0" err="1">
                <a:ea typeface="MS PGothic" charset="0"/>
              </a:rPr>
              <a:t>Each</a:t>
            </a:r>
            <a:r>
              <a:rPr lang="tr-TR" sz="2400" dirty="0">
                <a:ea typeface="MS PGothic" charset="0"/>
              </a:rPr>
              <a:t> </a:t>
            </a:r>
            <a:r>
              <a:rPr lang="tr-TR" sz="2400" dirty="0" err="1">
                <a:ea typeface="MS PGothic" charset="0"/>
              </a:rPr>
              <a:t>industry</a:t>
            </a:r>
            <a:r>
              <a:rPr lang="tr-TR" sz="2400" dirty="0">
                <a:ea typeface="MS PGothic" charset="0"/>
              </a:rPr>
              <a:t> is </a:t>
            </a:r>
            <a:r>
              <a:rPr lang="tr-TR" sz="2400" dirty="0" err="1">
                <a:ea typeface="MS PGothic" charset="0"/>
              </a:rPr>
              <a:t>examined</a:t>
            </a:r>
            <a:r>
              <a:rPr lang="tr-TR" sz="2400" dirty="0">
                <a:ea typeface="MS PGothic" charset="0"/>
              </a:rPr>
              <a:t> on a </a:t>
            </a:r>
            <a:r>
              <a:rPr lang="tr-TR" sz="2400" dirty="0" err="1">
                <a:ea typeface="MS PGothic" charset="0"/>
              </a:rPr>
              <a:t>case-by-case</a:t>
            </a:r>
            <a:r>
              <a:rPr lang="tr-TR" sz="2400" dirty="0">
                <a:ea typeface="MS PGothic" charset="0"/>
              </a:rPr>
              <a:t> </a:t>
            </a:r>
            <a:r>
              <a:rPr lang="tr-TR" sz="2400" dirty="0" err="1">
                <a:ea typeface="MS PGothic" charset="0"/>
              </a:rPr>
              <a:t>basis</a:t>
            </a:r>
            <a:r>
              <a:rPr lang="tr-TR" sz="2400" dirty="0">
                <a:ea typeface="MS PGothic" charset="0"/>
              </a:rPr>
              <a:t>.</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tr-TR" b="1">
                <a:ea typeface="MS PGothic" charset="0"/>
              </a:rPr>
              <a:t>Summary</a:t>
            </a:r>
            <a:endParaRPr lang="tr-TR" b="1" dirty="0">
              <a:ea typeface="MS PGothic" charset="0"/>
            </a:endParaRPr>
          </a:p>
        </p:txBody>
      </p:sp>
      <p:sp>
        <p:nvSpPr>
          <p:cNvPr id="108546" name="Content Placeholder 2"/>
          <p:cNvSpPr>
            <a:spLocks noGrp="1"/>
          </p:cNvSpPr>
          <p:nvPr>
            <p:ph idx="1"/>
          </p:nvPr>
        </p:nvSpPr>
        <p:spPr>
          <a:xfrm>
            <a:off x="203981" y="1670710"/>
            <a:ext cx="11784037" cy="4895850"/>
          </a:xfrm>
        </p:spPr>
        <p:txBody>
          <a:bodyPr/>
          <a:lstStyle/>
          <a:p>
            <a:r>
              <a:rPr lang="tr-TR" sz="2800">
                <a:ea typeface="MS PGothic" charset="0"/>
              </a:rPr>
              <a:t>Oligopoly:  a small number of firms sell a differentiated product in a market with significant barriers to entry. </a:t>
            </a:r>
          </a:p>
          <a:p>
            <a:pPr lvl="1"/>
            <a:r>
              <a:rPr lang="tr-TR" sz="2400">
                <a:ea typeface="MS PGothic" charset="0"/>
              </a:rPr>
              <a:t>An oligopolist is like a monopolistic competitor in that it sells differentiated products.</a:t>
            </a:r>
          </a:p>
          <a:p>
            <a:pPr lvl="1"/>
            <a:r>
              <a:rPr lang="tr-TR" sz="2400">
                <a:ea typeface="MS PGothic" charset="0"/>
              </a:rPr>
              <a:t>It is also like a monopolist in that it enjoys significant barriers to entry.</a:t>
            </a:r>
          </a:p>
          <a:p>
            <a:r>
              <a:rPr lang="tr-TR" sz="2800">
                <a:ea typeface="MS PGothic" charset="0"/>
              </a:rPr>
              <a:t>The small number of sellers in oligopoly leads to mutual interdependence.</a:t>
            </a:r>
          </a:p>
          <a:p>
            <a:r>
              <a:rPr lang="tr-TR" sz="2800">
                <a:ea typeface="MS PGothic" charset="0"/>
              </a:rPr>
              <a:t>Oligopolists have a tendency to collude and to form cartels in hope of achieving monopoly like profits.</a:t>
            </a:r>
          </a:p>
          <a:p>
            <a:r>
              <a:rPr lang="tr-TR" sz="2800">
                <a:ea typeface="MS PGothic" charset="0"/>
              </a:rPr>
              <a:t>Oligopolistic markets are socially inefficient since P &gt; MC.</a:t>
            </a:r>
          </a:p>
          <a:p>
            <a:r>
              <a:rPr lang="tr-TR" sz="2800">
                <a:ea typeface="MS PGothic" charset="0"/>
              </a:rPr>
              <a:t>The result under oligopoly will fall somewhere between the competitive and monopoly outcomes.</a:t>
            </a:r>
          </a:p>
          <a:p>
            <a:endParaRPr lang="tr-TR" sz="2800">
              <a:ea typeface="MS PGothic" charset="0"/>
            </a:endParaRPr>
          </a:p>
          <a:p>
            <a:pPr eaLnBrk="1" hangingPunct="1"/>
            <a:endParaRPr lang="tr-TR"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tr-TR" b="1">
                <a:ea typeface="MS PGothic" charset="0"/>
              </a:rPr>
              <a:t>Practice What You Know</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oligopoly</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Oligopolies</a:t>
            </a:r>
            <a:r>
              <a:rPr lang="tr-TR" dirty="0">
                <a:ea typeface="MS PGothic" charset="0"/>
              </a:rPr>
              <a:t> </a:t>
            </a:r>
            <a:r>
              <a:rPr lang="tr-TR" dirty="0" err="1">
                <a:ea typeface="MS PGothic" charset="0"/>
              </a:rPr>
              <a:t>are</a:t>
            </a:r>
            <a:r>
              <a:rPr lang="tr-TR" dirty="0">
                <a:ea typeface="MS PGothic" charset="0"/>
              </a:rPr>
              <a:t> illegal in </a:t>
            </a:r>
            <a:r>
              <a:rPr lang="tr-TR" dirty="0" err="1">
                <a:ea typeface="MS PGothic" charset="0"/>
              </a:rPr>
              <a:t>the</a:t>
            </a:r>
            <a:r>
              <a:rPr lang="tr-TR" dirty="0">
                <a:ea typeface="MS PGothic" charset="0"/>
              </a:rPr>
              <a:t> United </a:t>
            </a:r>
            <a:r>
              <a:rPr lang="tr-TR" dirty="0" err="1">
                <a:ea typeface="MS PGothic" charset="0"/>
              </a:rPr>
              <a:t>States</a:t>
            </a:r>
            <a:r>
              <a:rPr lang="tr-TR" dirty="0">
                <a:ea typeface="MS PGothic" charset="0"/>
              </a:rPr>
              <a:t>.</a:t>
            </a:r>
          </a:p>
          <a:p>
            <a:pPr marL="971550" lvl="1" indent="-514350" eaLnBrk="1" hangingPunct="1">
              <a:buFont typeface="Calibri" charset="0"/>
              <a:buAutoNum type="alphaUcPeriod"/>
            </a:pPr>
            <a:r>
              <a:rPr lang="tr-TR" dirty="0" err="1">
                <a:ea typeface="MS PGothic" charset="0"/>
              </a:rPr>
              <a:t>All</a:t>
            </a:r>
            <a:r>
              <a:rPr lang="tr-TR" dirty="0">
                <a:ea typeface="MS PGothic" charset="0"/>
              </a:rPr>
              <a:t> </a:t>
            </a: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will</a:t>
            </a:r>
            <a:r>
              <a:rPr lang="tr-TR" dirty="0">
                <a:ea typeface="MS PGothic" charset="0"/>
              </a:rPr>
              <a:t> </a:t>
            </a:r>
            <a:r>
              <a:rPr lang="tr-TR" dirty="0" err="1">
                <a:ea typeface="MS PGothic" charset="0"/>
              </a:rPr>
              <a:t>try</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collude</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generally</a:t>
            </a:r>
            <a:r>
              <a:rPr lang="tr-TR" dirty="0">
                <a:ea typeface="MS PGothic" charset="0"/>
              </a:rPr>
              <a:t> </a:t>
            </a:r>
            <a:r>
              <a:rPr lang="tr-TR" dirty="0" err="1">
                <a:ea typeface="MS PGothic" charset="0"/>
              </a:rPr>
              <a:t>have</a:t>
            </a:r>
            <a:r>
              <a:rPr lang="tr-TR" dirty="0">
                <a:ea typeface="MS PGothic" charset="0"/>
              </a:rPr>
              <a:t> a </a:t>
            </a:r>
            <a:r>
              <a:rPr lang="tr-TR" dirty="0" err="1">
                <a:ea typeface="MS PGothic" charset="0"/>
              </a:rPr>
              <a:t>high</a:t>
            </a:r>
            <a:r>
              <a:rPr lang="tr-TR" dirty="0">
                <a:ea typeface="MS PGothic" charset="0"/>
              </a:rPr>
              <a:t> </a:t>
            </a:r>
            <a:r>
              <a:rPr lang="tr-TR" dirty="0" err="1">
                <a:ea typeface="MS PGothic" charset="0"/>
              </a:rPr>
              <a:t>concentration</a:t>
            </a:r>
            <a:r>
              <a:rPr lang="tr-TR" dirty="0">
                <a:ea typeface="MS PGothic" charset="0"/>
              </a:rPr>
              <a:t> </a:t>
            </a:r>
            <a:r>
              <a:rPr lang="tr-TR" dirty="0" err="1">
                <a:ea typeface="MS PGothic" charset="0"/>
              </a:rPr>
              <a:t>ratio</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in an </a:t>
            </a:r>
            <a:r>
              <a:rPr lang="tr-TR" dirty="0" err="1">
                <a:ea typeface="MS PGothic" charset="0"/>
              </a:rPr>
              <a:t>oligopoly</a:t>
            </a:r>
            <a:r>
              <a:rPr lang="tr-TR" dirty="0">
                <a:ea typeface="MS PGothic" charset="0"/>
              </a:rPr>
              <a:t> </a:t>
            </a:r>
            <a:r>
              <a:rPr lang="tr-TR" dirty="0" err="1">
                <a:ea typeface="MS PGothic" charset="0"/>
              </a:rPr>
              <a:t>act</a:t>
            </a:r>
            <a:r>
              <a:rPr lang="tr-TR" dirty="0">
                <a:ea typeface="MS PGothic" charset="0"/>
              </a:rPr>
              <a:t> </a:t>
            </a:r>
            <a:r>
              <a:rPr lang="tr-TR" dirty="0" err="1">
                <a:ea typeface="MS PGothic" charset="0"/>
              </a:rPr>
              <a:t>independently</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other</a:t>
            </a:r>
            <a:r>
              <a:rPr lang="tr-TR" dirty="0">
                <a:ea typeface="MS PGothic" charset="0"/>
              </a:rPr>
              <a:t> </a:t>
            </a:r>
            <a:r>
              <a:rPr lang="tr-TR" dirty="0" err="1">
                <a:ea typeface="MS PGothic" charset="0"/>
              </a:rPr>
              <a:t>firms</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oligopoly</a:t>
            </a:r>
            <a:r>
              <a:rPr lang="tr-TR" dirty="0">
                <a:ea typeface="MS PGothic" charset="0"/>
              </a:rPr>
              <a:t>.</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0243" name="Content Placeholder 2"/>
          <p:cNvSpPr>
            <a:spLocks noGrp="1"/>
          </p:cNvSpPr>
          <p:nvPr>
            <p:ph idx="1"/>
          </p:nvPr>
        </p:nvSpPr>
        <p:spPr>
          <a:xfrm>
            <a:off x="609600" y="1712913"/>
            <a:ext cx="10972800" cy="5145028"/>
          </a:xfrm>
        </p:spPr>
        <p:txBody>
          <a:bodyPr/>
          <a:lstStyle/>
          <a:p>
            <a:pPr eaLnBrk="1" hangingPunct="1"/>
            <a:r>
              <a:rPr lang="tr-TR" dirty="0">
                <a:ea typeface="MS PGothic" charset="0"/>
                <a:cs typeface="Arial" pitchFamily="-103" charset="0"/>
              </a:rPr>
              <a:t>Firmaların ürünlerini farklılaştırmasının bazı yolları nelerdir?</a:t>
            </a:r>
            <a:endParaRPr lang="tr-TR" dirty="0">
              <a:ea typeface="MS PGothic" charset="0"/>
            </a:endParaRPr>
          </a:p>
          <a:p>
            <a:pPr eaLnBrk="1" hangingPunct="1"/>
            <a:r>
              <a:rPr lang="tr-TR" dirty="0">
                <a:ea typeface="MS PGothic" charset="0"/>
              </a:rPr>
              <a:t>1. Stil veya tür</a:t>
            </a:r>
          </a:p>
          <a:p>
            <a:pPr lvl="1" eaLnBrk="1" hangingPunct="1"/>
            <a:r>
              <a:rPr lang="tr-TR" sz="2800" dirty="0">
                <a:ea typeface="MS PGothic" charset="0"/>
              </a:rPr>
              <a:t>Giyim mağazaları</a:t>
            </a:r>
          </a:p>
          <a:p>
            <a:pPr lvl="1" eaLnBrk="1" hangingPunct="1"/>
            <a:r>
              <a:rPr lang="tr-TR" sz="2800" dirty="0">
                <a:ea typeface="MS PGothic" charset="0"/>
              </a:rPr>
              <a:t>Alışveriş merkezlerindeki restoranları </a:t>
            </a:r>
          </a:p>
          <a:p>
            <a:pPr eaLnBrk="1" hangingPunct="1"/>
            <a:r>
              <a:rPr lang="tr-TR" dirty="0">
                <a:ea typeface="MS PGothic" charset="0"/>
              </a:rPr>
              <a:t>2. </a:t>
            </a:r>
            <a:r>
              <a:rPr lang="tr-TR" dirty="0" err="1">
                <a:ea typeface="MS PGothic" charset="0"/>
              </a:rPr>
              <a:t>Lokasyon</a:t>
            </a:r>
            <a:endParaRPr lang="tr-TR" dirty="0">
              <a:ea typeface="MS PGothic" charset="0"/>
            </a:endParaRPr>
          </a:p>
          <a:p>
            <a:pPr lvl="1" eaLnBrk="1" hangingPunct="1"/>
            <a:r>
              <a:rPr lang="tr-TR" sz="2800" dirty="0">
                <a:ea typeface="MS PGothic" charset="0"/>
              </a:rPr>
              <a:t>Benzin istasyonları</a:t>
            </a:r>
          </a:p>
          <a:p>
            <a:pPr lvl="1" eaLnBrk="1" hangingPunct="1"/>
            <a:r>
              <a:rPr lang="tr-TR" sz="2800" dirty="0">
                <a:ea typeface="MS PGothic" charset="0"/>
              </a:rPr>
              <a:t>Kuru temizleme</a:t>
            </a:r>
          </a:p>
          <a:p>
            <a:pPr lvl="1" eaLnBrk="1" hangingPunct="1"/>
            <a:r>
              <a:rPr lang="tr-TR" sz="2800" dirty="0">
                <a:ea typeface="MS PGothic" charset="0"/>
              </a:rPr>
              <a:t>Berberler</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67" y="3157596"/>
            <a:ext cx="23114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67" y="3136165"/>
            <a:ext cx="2385484" cy="249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tr-TR" b="1">
                <a:ea typeface="MS PGothic" charset="0"/>
              </a:rPr>
              <a:t>Practice What You Know</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Why</a:t>
            </a:r>
            <a:r>
              <a:rPr lang="tr-TR" dirty="0">
                <a:ea typeface="MS PGothic" charset="0"/>
              </a:rPr>
              <a:t> do </a:t>
            </a:r>
            <a:r>
              <a:rPr lang="tr-TR" dirty="0" err="1">
                <a:ea typeface="MS PGothic" charset="0"/>
              </a:rPr>
              <a:t>cartel</a:t>
            </a:r>
            <a:r>
              <a:rPr lang="tr-TR" dirty="0">
                <a:ea typeface="MS PGothic" charset="0"/>
              </a:rPr>
              <a:t> </a:t>
            </a:r>
            <a:r>
              <a:rPr lang="tr-TR" dirty="0" err="1">
                <a:ea typeface="MS PGothic" charset="0"/>
              </a:rPr>
              <a:t>deals</a:t>
            </a:r>
            <a:r>
              <a:rPr lang="tr-TR" dirty="0">
                <a:ea typeface="MS PGothic" charset="0"/>
              </a:rPr>
              <a:t> </a:t>
            </a:r>
            <a:r>
              <a:rPr lang="tr-TR" dirty="0" err="1">
                <a:ea typeface="MS PGothic" charset="0"/>
              </a:rPr>
              <a:t>tend</a:t>
            </a:r>
            <a:r>
              <a:rPr lang="tr-TR" dirty="0">
                <a:ea typeface="MS PGothic" charset="0"/>
              </a:rPr>
              <a:t> not </a:t>
            </a:r>
            <a:r>
              <a:rPr lang="tr-TR" dirty="0" err="1">
                <a:ea typeface="MS PGothic" charset="0"/>
              </a:rPr>
              <a:t>to</a:t>
            </a:r>
            <a:r>
              <a:rPr lang="tr-TR" dirty="0">
                <a:ea typeface="MS PGothic" charset="0"/>
              </a:rPr>
              <a:t> </a:t>
            </a:r>
            <a:r>
              <a:rPr lang="tr-TR" dirty="0" err="1">
                <a:ea typeface="MS PGothic" charset="0"/>
              </a:rPr>
              <a:t>last</a:t>
            </a:r>
            <a:r>
              <a:rPr lang="tr-TR" dirty="0">
                <a:ea typeface="MS PGothic" charset="0"/>
              </a:rPr>
              <a:t>?</a:t>
            </a:r>
          </a:p>
          <a:p>
            <a:pPr marL="971550" lvl="1" indent="-514350" eaLnBrk="1" hangingPunct="1">
              <a:buFont typeface="Calibri" charset="0"/>
              <a:buAutoNum type="alphaUcPeriod"/>
            </a:pPr>
            <a:r>
              <a:rPr lang="tr-TR" dirty="0" err="1">
                <a:ea typeface="MS PGothic" charset="0"/>
              </a:rPr>
              <a:t>Each</a:t>
            </a:r>
            <a:r>
              <a:rPr lang="tr-TR" dirty="0">
                <a:ea typeface="MS PGothic" charset="0"/>
              </a:rPr>
              <a:t> </a:t>
            </a:r>
            <a:r>
              <a:rPr lang="tr-TR" dirty="0" err="1">
                <a:ea typeface="MS PGothic" charset="0"/>
              </a:rPr>
              <a:t>firm</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has a dominant </a:t>
            </a:r>
            <a:r>
              <a:rPr lang="tr-TR" dirty="0" err="1">
                <a:ea typeface="MS PGothic" charset="0"/>
              </a:rPr>
              <a:t>strategy</a:t>
            </a:r>
            <a:r>
              <a:rPr lang="tr-TR" dirty="0">
                <a:ea typeface="MS PGothic" charset="0"/>
              </a:rPr>
              <a:t> </a:t>
            </a:r>
            <a:r>
              <a:rPr lang="tr-TR" dirty="0" err="1">
                <a:ea typeface="MS PGothic" charset="0"/>
              </a:rPr>
              <a:t>to</a:t>
            </a:r>
            <a:r>
              <a:rPr lang="tr-TR" dirty="0">
                <a:ea typeface="MS PGothic" charset="0"/>
              </a:rPr>
              <a:t> be </a:t>
            </a:r>
            <a:r>
              <a:rPr lang="tr-TR" dirty="0" err="1">
                <a:ea typeface="MS PGothic" charset="0"/>
              </a:rPr>
              <a:t>uncooperative</a:t>
            </a:r>
            <a:r>
              <a:rPr lang="tr-TR" dirty="0">
                <a:ea typeface="MS PGothic" charset="0"/>
              </a:rPr>
              <a:t> </a:t>
            </a:r>
            <a:r>
              <a:rPr lang="tr-TR" dirty="0" err="1">
                <a:ea typeface="MS PGothic" charset="0"/>
              </a:rPr>
              <a:t>and</a:t>
            </a:r>
            <a:r>
              <a:rPr lang="tr-TR" dirty="0">
                <a:ea typeface="MS PGothic" charset="0"/>
              </a:rPr>
              <a:t> </a:t>
            </a:r>
            <a:r>
              <a:rPr lang="tr-TR" dirty="0" err="1">
                <a:ea typeface="MS PGothic" charset="0"/>
              </a:rPr>
              <a:t>defect</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a:t>
            </a:r>
            <a:r>
              <a:rPr lang="tr-TR" dirty="0" err="1">
                <a:ea typeface="MS PGothic" charset="0"/>
              </a:rPr>
              <a:t>agreement</a:t>
            </a:r>
            <a:r>
              <a:rPr lang="tr-TR" dirty="0">
                <a:ea typeface="MS PGothic" charset="0"/>
              </a:rPr>
              <a:t>.</a:t>
            </a:r>
          </a:p>
          <a:p>
            <a:pPr marL="971550" lvl="1" indent="-514350" eaLnBrk="1" hangingPunct="1">
              <a:buFont typeface="Calibri" charset="0"/>
              <a:buAutoNum type="alphaUcPeriod"/>
            </a:pPr>
            <a:r>
              <a:rPr lang="tr-TR" dirty="0" err="1">
                <a:ea typeface="MS PGothic" charset="0"/>
              </a:rPr>
              <a:t>Cartel</a:t>
            </a:r>
            <a:r>
              <a:rPr lang="tr-TR" dirty="0">
                <a:ea typeface="MS PGothic" charset="0"/>
              </a:rPr>
              <a:t> </a:t>
            </a:r>
            <a:r>
              <a:rPr lang="tr-TR" dirty="0" err="1">
                <a:ea typeface="MS PGothic" charset="0"/>
              </a:rPr>
              <a:t>profits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lower</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competitive</a:t>
            </a:r>
            <a:r>
              <a:rPr lang="tr-TR" dirty="0">
                <a:ea typeface="MS PGothic" charset="0"/>
              </a:rPr>
              <a:t> </a:t>
            </a:r>
            <a:r>
              <a:rPr lang="tr-TR" dirty="0" err="1">
                <a:ea typeface="MS PGothic" charset="0"/>
              </a:rPr>
              <a:t>profits</a:t>
            </a:r>
            <a:r>
              <a:rPr lang="tr-TR" dirty="0">
                <a:ea typeface="MS PGothic" charset="0"/>
              </a:rPr>
              <a:t>.</a:t>
            </a:r>
          </a:p>
          <a:p>
            <a:pPr marL="971550" lvl="1" indent="-514350" eaLnBrk="1" hangingPunct="1">
              <a:buFont typeface="Calibri" charset="0"/>
              <a:buAutoNum type="alphaUcPeriod"/>
            </a:pPr>
            <a:r>
              <a:rPr lang="tr-TR" dirty="0" err="1">
                <a:ea typeface="MS PGothic" charset="0"/>
              </a:rPr>
              <a:t>Cartels</a:t>
            </a:r>
            <a:r>
              <a:rPr lang="tr-TR" dirty="0">
                <a:ea typeface="MS PGothic" charset="0"/>
              </a:rPr>
              <a:t> </a:t>
            </a:r>
            <a:r>
              <a:rPr lang="tr-TR" dirty="0" err="1">
                <a:ea typeface="MS PGothic" charset="0"/>
              </a:rPr>
              <a:t>create</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a:t>
            </a:r>
            <a:r>
              <a:rPr lang="tr-TR" dirty="0" err="1">
                <a:ea typeface="MS PGothic" charset="0"/>
              </a:rPr>
              <a:t>know</a:t>
            </a:r>
            <a:r>
              <a:rPr lang="tr-TR" dirty="0">
                <a:ea typeface="MS PGothic" charset="0"/>
              </a:rPr>
              <a:t> </a:t>
            </a:r>
            <a:r>
              <a:rPr lang="tr-TR" dirty="0" err="1">
                <a:ea typeface="MS PGothic" charset="0"/>
              </a:rPr>
              <a:t>that</a:t>
            </a:r>
            <a:r>
              <a:rPr lang="tr-TR" dirty="0">
                <a:ea typeface="MS PGothic" charset="0"/>
              </a:rPr>
              <a:t> </a:t>
            </a:r>
            <a:r>
              <a:rPr lang="tr-TR" dirty="0" err="1">
                <a:ea typeface="MS PGothic" charset="0"/>
              </a:rPr>
              <a:t>cartels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often</a:t>
            </a:r>
            <a:r>
              <a:rPr lang="tr-TR" dirty="0">
                <a:ea typeface="MS PGothic" charset="0"/>
              </a:rPr>
              <a:t> illegal </a:t>
            </a:r>
            <a:r>
              <a:rPr lang="tr-TR" dirty="0" err="1">
                <a:ea typeface="MS PGothic" charset="0"/>
              </a:rPr>
              <a:t>so</a:t>
            </a:r>
            <a:r>
              <a:rPr lang="tr-TR" dirty="0">
                <a:ea typeface="MS PGothic" charset="0"/>
              </a:rPr>
              <a:t> </a:t>
            </a:r>
            <a:r>
              <a:rPr lang="tr-TR" dirty="0" err="1">
                <a:ea typeface="MS PGothic" charset="0"/>
              </a:rPr>
              <a:t>they</a:t>
            </a:r>
            <a:r>
              <a:rPr lang="tr-TR" dirty="0">
                <a:ea typeface="MS PGothic" charset="0"/>
              </a:rPr>
              <a:t> break </a:t>
            </a:r>
            <a:r>
              <a:rPr lang="tr-TR" dirty="0" err="1">
                <a:ea typeface="MS PGothic" charset="0"/>
              </a:rPr>
              <a:t>the</a:t>
            </a:r>
            <a:r>
              <a:rPr lang="tr-TR" dirty="0">
                <a:ea typeface="MS PGothic" charset="0"/>
              </a:rPr>
              <a:t> </a:t>
            </a:r>
            <a:r>
              <a:rPr lang="tr-TR" dirty="0" err="1">
                <a:ea typeface="MS PGothic" charset="0"/>
              </a:rPr>
              <a:t>deal</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escape</a:t>
            </a:r>
            <a:r>
              <a:rPr lang="tr-TR" dirty="0">
                <a:ea typeface="MS PGothic" charset="0"/>
              </a:rPr>
              <a:t>.</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a:t>Sources</a:t>
            </a:r>
            <a:endParaRPr lang="tr-TR" b="1" dirty="0"/>
          </a:p>
        </p:txBody>
      </p:sp>
      <p:sp>
        <p:nvSpPr>
          <p:cNvPr id="4" name="Content Placeholder 3"/>
          <p:cNvSpPr>
            <a:spLocks noGrp="1"/>
          </p:cNvSpPr>
          <p:nvPr>
            <p:ph idx="1"/>
          </p:nvPr>
        </p:nvSpPr>
        <p:spPr/>
        <p:txBody>
          <a:bodyPr/>
          <a:lstStyle/>
          <a:p>
            <a:r>
              <a:rPr lang="tr-TR"/>
              <a:t>"Principles of Economics with Smartwork Access (ISBN: 978-0-26314-5), 1st Edition, 2013" by Mateer and Coppock</a:t>
            </a:r>
          </a:p>
          <a:p>
            <a:r>
              <a:rPr lang="tr-TR"/>
              <a:t>"Economics: Custom Edition for NCSU (ISBN: 9781937435202" by David Hyman</a:t>
            </a:r>
            <a:endParaRPr lang="tr-TR" dirty="0"/>
          </a:p>
        </p:txBody>
      </p:sp>
    </p:spTree>
    <p:extLst>
      <p:ext uri="{BB962C8B-B14F-4D97-AF65-F5344CB8AC3E}">
        <p14:creationId xmlns:p14="http://schemas.microsoft.com/office/powerpoint/2010/main" val="366226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1267" name="Content Placeholder 2"/>
          <p:cNvSpPr>
            <a:spLocks noGrp="1"/>
          </p:cNvSpPr>
          <p:nvPr>
            <p:ph idx="1"/>
          </p:nvPr>
        </p:nvSpPr>
        <p:spPr>
          <a:xfrm>
            <a:off x="609601" y="1712913"/>
            <a:ext cx="7577796" cy="4895850"/>
          </a:xfrm>
        </p:spPr>
        <p:txBody>
          <a:bodyPr/>
          <a:lstStyle/>
          <a:p>
            <a:pPr eaLnBrk="1" hangingPunct="1"/>
            <a:r>
              <a:rPr lang="tr-TR" dirty="0">
                <a:ea typeface="MS PGothic" charset="0"/>
              </a:rPr>
              <a:t>3. Kalite</a:t>
            </a:r>
          </a:p>
          <a:p>
            <a:pPr lvl="1" eaLnBrk="1" hangingPunct="1"/>
            <a:r>
              <a:rPr lang="tr-TR" sz="2800" dirty="0">
                <a:ea typeface="MS PGothic" charset="0"/>
              </a:rPr>
              <a:t>Düşük Kalite vs. Yüksek Kalite</a:t>
            </a:r>
          </a:p>
          <a:p>
            <a:pPr lvl="1" eaLnBrk="1" hangingPunct="1"/>
            <a:r>
              <a:rPr lang="tr-TR" sz="2800" dirty="0" err="1">
                <a:ea typeface="MS PGothic" charset="0"/>
              </a:rPr>
              <a:t>Taco</a:t>
            </a:r>
            <a:r>
              <a:rPr lang="tr-TR" sz="2800" dirty="0">
                <a:ea typeface="MS PGothic" charset="0"/>
              </a:rPr>
              <a:t> </a:t>
            </a:r>
            <a:r>
              <a:rPr lang="tr-TR" sz="2800" dirty="0" err="1">
                <a:ea typeface="MS PGothic" charset="0"/>
              </a:rPr>
              <a:t>Bell</a:t>
            </a:r>
            <a:r>
              <a:rPr lang="tr-TR" sz="2800" dirty="0">
                <a:ea typeface="MS PGothic" charset="0"/>
              </a:rPr>
              <a:t> vs. </a:t>
            </a:r>
            <a:r>
              <a:rPr lang="tr-TR" sz="2800" dirty="0" err="1">
                <a:ea typeface="MS PGothic" charset="0"/>
              </a:rPr>
              <a:t>Baja</a:t>
            </a:r>
            <a:r>
              <a:rPr lang="tr-TR" sz="2800" dirty="0">
                <a:ea typeface="MS PGothic" charset="0"/>
              </a:rPr>
              <a:t> </a:t>
            </a:r>
            <a:r>
              <a:rPr lang="tr-TR" sz="2800" dirty="0" err="1">
                <a:ea typeface="MS PGothic" charset="0"/>
              </a:rPr>
              <a:t>Fresh</a:t>
            </a:r>
            <a:endParaRPr lang="tr-TR" sz="2800" dirty="0">
              <a:ea typeface="MS PGothic" charset="0"/>
            </a:endParaRPr>
          </a:p>
          <a:p>
            <a:pPr lvl="1" eaLnBrk="1" hangingPunct="1"/>
            <a:r>
              <a:rPr lang="tr-TR" sz="2800" dirty="0" err="1">
                <a:ea typeface="MS PGothic" charset="0"/>
              </a:rPr>
              <a:t>Subway</a:t>
            </a:r>
            <a:r>
              <a:rPr lang="tr-TR" sz="2800" dirty="0">
                <a:ea typeface="MS PGothic" charset="0"/>
              </a:rPr>
              <a:t> vs. </a:t>
            </a:r>
            <a:r>
              <a:rPr lang="tr-TR" sz="2800" dirty="0" err="1">
                <a:ea typeface="MS PGothic" charset="0"/>
              </a:rPr>
              <a:t>Quiznos</a:t>
            </a:r>
            <a:endParaRPr lang="tr-TR" sz="2800" dirty="0">
              <a:ea typeface="MS PGothic" charset="0"/>
            </a:endParaRPr>
          </a:p>
          <a:p>
            <a:pPr lvl="1" eaLnBrk="1" hangingPunct="1"/>
            <a:r>
              <a:rPr lang="tr-TR" sz="2800" dirty="0" err="1">
                <a:ea typeface="MS PGothic" charset="0"/>
              </a:rPr>
              <a:t>McDonald</a:t>
            </a:r>
            <a:r>
              <a:rPr lang="tr-TR" altLang="ja-JP" sz="2800" dirty="0" err="1">
                <a:ea typeface="MS PGothic" charset="0"/>
              </a:rPr>
              <a:t>'s</a:t>
            </a:r>
            <a:r>
              <a:rPr lang="tr-TR" altLang="ja-JP" sz="2800" dirty="0">
                <a:ea typeface="MS PGothic" charset="0"/>
              </a:rPr>
              <a:t> vs. White </a:t>
            </a:r>
            <a:r>
              <a:rPr lang="tr-TR" altLang="ja-JP" sz="2800" dirty="0" err="1">
                <a:ea typeface="MS PGothic" charset="0"/>
              </a:rPr>
              <a:t>Castle</a:t>
            </a:r>
            <a:endParaRPr lang="tr-TR" altLang="ja-JP" sz="2800" dirty="0">
              <a:ea typeface="MS PGothic" charset="0"/>
            </a:endParaRPr>
          </a:p>
          <a:p>
            <a:pPr eaLnBrk="1" hangingPunct="1"/>
            <a:r>
              <a:rPr lang="tr-TR" sz="3200" dirty="0">
                <a:ea typeface="MS PGothic" charset="0"/>
              </a:rPr>
              <a:t>Değiş-tokuş:</a:t>
            </a:r>
          </a:p>
          <a:p>
            <a:pPr lvl="1" eaLnBrk="1" hangingPunct="1"/>
            <a:r>
              <a:rPr lang="tr-TR" sz="2800" dirty="0">
                <a:ea typeface="MS PGothic" charset="0"/>
              </a:rPr>
              <a:t>Düşük kalite, düşük fiyat, hızlı servis</a:t>
            </a:r>
          </a:p>
          <a:p>
            <a:pPr lvl="1" eaLnBrk="1" hangingPunct="1"/>
            <a:r>
              <a:rPr lang="tr-TR" sz="2800" dirty="0">
                <a:ea typeface="MS PGothic" charset="0"/>
              </a:rPr>
              <a:t>Yüksek kalite, yüksek fiyat, yavaş servis</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tr-TR" b="1" dirty="0">
                <a:ea typeface="MS PGothic" charset="0"/>
              </a:rPr>
              <a:t>Ekonomi: </a:t>
            </a:r>
            <a:r>
              <a:rPr lang="tr-TR" b="1" i="1" dirty="0" err="1">
                <a:ea typeface="MS PGothic" charset="0"/>
              </a:rPr>
              <a:t>Seinfeld</a:t>
            </a:r>
            <a:endParaRPr lang="tr-TR" b="1" i="1" dirty="0">
              <a:ea typeface="MS PGothic" charset="0"/>
            </a:endParaRPr>
          </a:p>
        </p:txBody>
      </p:sp>
      <p:sp>
        <p:nvSpPr>
          <p:cNvPr id="22530" name="Content Placeholder 2"/>
          <p:cNvSpPr>
            <a:spLocks noGrp="1"/>
          </p:cNvSpPr>
          <p:nvPr>
            <p:ph idx="1"/>
          </p:nvPr>
        </p:nvSpPr>
        <p:spPr>
          <a:xfrm>
            <a:off x="609600" y="1698625"/>
            <a:ext cx="11226800" cy="2743200"/>
          </a:xfrm>
        </p:spPr>
        <p:txBody>
          <a:bodyPr/>
          <a:lstStyle/>
          <a:p>
            <a:r>
              <a:rPr lang="tr-TR" altLang="ja-JP" dirty="0">
                <a:ea typeface="MS PGothic" charset="0"/>
              </a:rPr>
              <a:t>"</a:t>
            </a:r>
            <a:r>
              <a:rPr lang="tr-TR" altLang="ja-JP" dirty="0" err="1">
                <a:ea typeface="MS PGothic" charset="0"/>
              </a:rPr>
              <a:t>Seinfeld</a:t>
            </a:r>
            <a:r>
              <a:rPr lang="tr-TR" altLang="ja-JP" dirty="0">
                <a:ea typeface="MS PGothic" charset="0"/>
              </a:rPr>
              <a:t>"</a:t>
            </a:r>
          </a:p>
          <a:p>
            <a:pPr lvl="1"/>
            <a:r>
              <a:rPr lang="tr-TR" altLang="ja-JP" dirty="0">
                <a:ea typeface="MS PGothic" charset="0"/>
              </a:rPr>
              <a:t>"</a:t>
            </a:r>
            <a:r>
              <a:rPr lang="tr-TR" altLang="ja-JP" dirty="0" err="1">
                <a:ea typeface="MS PGothic" charset="0"/>
              </a:rPr>
              <a:t>The</a:t>
            </a:r>
            <a:r>
              <a:rPr lang="tr-TR" altLang="ja-JP" dirty="0">
                <a:ea typeface="MS PGothic" charset="0"/>
              </a:rPr>
              <a:t> </a:t>
            </a:r>
            <a:r>
              <a:rPr lang="tr-TR" altLang="ja-JP" dirty="0" err="1">
                <a:ea typeface="MS PGothic" charset="0"/>
              </a:rPr>
              <a:t>Café</a:t>
            </a:r>
            <a:r>
              <a:rPr lang="tr-TR" altLang="ja-JP" dirty="0">
                <a:ea typeface="MS PGothic" charset="0"/>
              </a:rPr>
              <a:t>" (1991)</a:t>
            </a:r>
          </a:p>
          <a:p>
            <a:pPr lvl="1"/>
            <a:r>
              <a:rPr lang="tr-TR" dirty="0" err="1">
                <a:ea typeface="MS PGothic" charset="0"/>
              </a:rPr>
              <a:t>Jerry</a:t>
            </a:r>
            <a:r>
              <a:rPr lang="tr-TR" dirty="0">
                <a:ea typeface="MS PGothic" charset="0"/>
              </a:rPr>
              <a:t>, </a:t>
            </a:r>
            <a:r>
              <a:rPr lang="tr-TR" dirty="0" err="1">
                <a:ea typeface="MS PGothic" charset="0"/>
              </a:rPr>
              <a:t>Babu'yu</a:t>
            </a:r>
            <a:r>
              <a:rPr lang="tr-TR" dirty="0">
                <a:ea typeface="MS PGothic" charset="0"/>
              </a:rPr>
              <a:t> Pakistan yemekleri sunmaya ikna eder - mahalledeki tek Pakistan restoranı o olacaktır. Restoran başarısız olduğunda, </a:t>
            </a:r>
            <a:r>
              <a:rPr lang="tr-TR" dirty="0" err="1">
                <a:ea typeface="MS PGothic" charset="0"/>
              </a:rPr>
              <a:t>Jerry</a:t>
            </a:r>
            <a:r>
              <a:rPr lang="tr-TR" dirty="0">
                <a:ea typeface="MS PGothic" charset="0"/>
              </a:rPr>
              <a:t> bunu kötü </a:t>
            </a:r>
            <a:r>
              <a:rPr lang="tr-TR" dirty="0" err="1">
                <a:ea typeface="MS PGothic" charset="0"/>
              </a:rPr>
              <a:t>lokasyona</a:t>
            </a:r>
            <a:r>
              <a:rPr lang="tr-TR" dirty="0">
                <a:ea typeface="MS PGothic" charset="0"/>
              </a:rPr>
              <a:t> bağlıyor.</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3497</TotalTime>
  <Words>5935</Words>
  <Application>Microsoft Macintosh PowerPoint</Application>
  <PresentationFormat>Widescreen</PresentationFormat>
  <Paragraphs>808</Paragraphs>
  <Slides>71</Slides>
  <Notes>71</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Ekonomi I</vt:lpstr>
      <vt:lpstr>Hafta #10 Konu Başlıkları </vt:lpstr>
      <vt:lpstr>Daha Önce</vt:lpstr>
      <vt:lpstr>Önemli Sorular</vt:lpstr>
      <vt:lpstr>Tekelci Rekabet Piyasası Nedir?</vt:lpstr>
      <vt:lpstr>Piyasa Yapılarının Karşılaştırılması</vt:lpstr>
      <vt:lpstr>Ürün Farklılaştırması Formları</vt:lpstr>
      <vt:lpstr>Ürün Farklılaştırması Formları</vt:lpstr>
      <vt:lpstr>Ekonomi: Seinfeld</vt:lpstr>
      <vt:lpstr>Tekelci Rekabet Piyasası Kısa-Dönem ve Uzun-Dönem</vt:lpstr>
      <vt:lpstr>Tekelci Rekabet, Kısa-Dönem</vt:lpstr>
      <vt:lpstr>Tekelci Rekabet, Kısa-Dönem</vt:lpstr>
      <vt:lpstr>Tekelci Rekabet, Uzun-Dönem</vt:lpstr>
      <vt:lpstr>Tekelci Rekabet, Uzun-Dönem</vt:lpstr>
      <vt:lpstr>Fiyat, Marjinal Maliyet ve LRATC Arasındaki İlişki</vt:lpstr>
      <vt:lpstr>Uzun-Dönem Dengesi İki Piyasa Yapısı</vt:lpstr>
      <vt:lpstr>Ölçek ve Çıktı</vt:lpstr>
      <vt:lpstr>Etkinsizlik ve Sosyal Refah</vt:lpstr>
      <vt:lpstr>Etkinsizlik ve Sosyal Refah</vt:lpstr>
      <vt:lpstr>Etkinsizlik O Kadar Kötü mü?</vt:lpstr>
      <vt:lpstr>Ürün Farklılaştırmanın Değişen Dereceleri</vt:lpstr>
      <vt:lpstr>Farklılaştırma, Fazla Kapasite ve Etkinlik</vt:lpstr>
      <vt:lpstr>Ekonomi: “Hugs”</vt:lpstr>
      <vt:lpstr>Reklam</vt:lpstr>
      <vt:lpstr>PowerPoint Presentation</vt:lpstr>
      <vt:lpstr>PowerPoint Presentation</vt:lpstr>
      <vt:lpstr>Reklam ve Talep</vt:lpstr>
      <vt:lpstr>Kim Reklam Yapar?</vt:lpstr>
      <vt:lpstr>Kim Reklam Yapar?</vt:lpstr>
      <vt:lpstr>Kim Reklam Yapar?</vt:lpstr>
      <vt:lpstr>Reklamın Negatif Etkileri</vt:lpstr>
      <vt:lpstr>Reklamın Maliyetleri Arttırması</vt:lpstr>
      <vt:lpstr>Ekonomi: Mad Men</vt:lpstr>
      <vt:lpstr>Reklamın Negatif Etkileri</vt:lpstr>
      <vt:lpstr>Sonuç</vt:lpstr>
      <vt:lpstr>Özet</vt:lpstr>
      <vt:lpstr>Özet</vt:lpstr>
      <vt:lpstr>Özet</vt:lpstr>
      <vt:lpstr>Örnek Sorular</vt:lpstr>
      <vt:lpstr>Örnek Sorular</vt:lpstr>
      <vt:lpstr>Örnek Sorular</vt:lpstr>
      <vt:lpstr>Örnek Sorular</vt:lpstr>
      <vt:lpstr>Örnek Sorular</vt:lpstr>
      <vt:lpstr>Örnek Sorular</vt:lpstr>
      <vt:lpstr>Previously…</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Conclusion</vt:lpstr>
      <vt:lpstr>Summary</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451</cp:revision>
  <dcterms:created xsi:type="dcterms:W3CDTF">2014-08-10T22:38:12Z</dcterms:created>
  <dcterms:modified xsi:type="dcterms:W3CDTF">2021-01-11T10:38:53Z</dcterms:modified>
</cp:coreProperties>
</file>